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88" r:id="rId2"/>
  </p:sldIdLst>
  <p:sldSz cx="12192000" cy="16256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99"/>
    <a:srgbClr val="FFE6CD"/>
    <a:srgbClr val="FFC58B"/>
    <a:srgbClr val="3333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43" autoAdjust="0"/>
    <p:restoredTop sz="95874" autoAdjust="0"/>
  </p:normalViewPr>
  <p:slideViewPr>
    <p:cSldViewPr snapToGrid="0">
      <p:cViewPr varScale="1">
        <p:scale>
          <a:sx n="27" d="100"/>
          <a:sy n="27" d="100"/>
        </p:scale>
        <p:origin x="22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48" tIns="47723" rIns="95448" bIns="4772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48" tIns="47723" rIns="95448" bIns="47723" rtlCol="0"/>
          <a:lstStyle>
            <a:lvl1pPr algn="r">
              <a:defRPr sz="1300"/>
            </a:lvl1pPr>
          </a:lstStyle>
          <a:p>
            <a:fld id="{6D9A26AF-0007-44A6-9908-1796EB92833F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279525"/>
            <a:ext cx="259080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48" tIns="47723" rIns="95448" bIns="477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10"/>
            <a:ext cx="5679440" cy="4029879"/>
          </a:xfrm>
          <a:prstGeom prst="rect">
            <a:avLst/>
          </a:prstGeom>
        </p:spPr>
        <p:txBody>
          <a:bodyPr vert="horz" lIns="95448" tIns="47723" rIns="95448" bIns="477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48" tIns="47723" rIns="95448" bIns="4772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48" tIns="47723" rIns="95448" bIns="47723" rtlCol="0" anchor="b"/>
          <a:lstStyle>
            <a:lvl1pPr algn="r">
              <a:defRPr sz="1300"/>
            </a:lvl1pPr>
          </a:lstStyle>
          <a:p>
            <a:fld id="{2BFFC354-D9CD-4DEB-998D-CCE271010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91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FC354-D9CD-4DEB-998D-CCE27101028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98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62A0-9815-49CE-80AD-5166CF534D3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5499-DC41-4C15-8495-29629900A5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67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62A0-9815-49CE-80AD-5166CF534D3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5499-DC41-4C15-8495-29629900A5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91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62A0-9815-49CE-80AD-5166CF534D3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5499-DC41-4C15-8495-29629900A5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62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62A0-9815-49CE-80AD-5166CF534D3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5499-DC41-4C15-8495-29629900A5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2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62A0-9815-49CE-80AD-5166CF534D3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5499-DC41-4C15-8495-29629900A5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04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62A0-9815-49CE-80AD-5166CF534D3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5499-DC41-4C15-8495-29629900A5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33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62A0-9815-49CE-80AD-5166CF534D3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5499-DC41-4C15-8495-29629900A5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24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62A0-9815-49CE-80AD-5166CF534D3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5499-DC41-4C15-8495-29629900A5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51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62A0-9815-49CE-80AD-5166CF534D3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5499-DC41-4C15-8495-29629900A5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90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62A0-9815-49CE-80AD-5166CF534D3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5499-DC41-4C15-8495-29629900A5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4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62A0-9815-49CE-80AD-5166CF534D3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5499-DC41-4C15-8495-29629900A5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15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D62A0-9815-49CE-80AD-5166CF534D3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25499-DC41-4C15-8495-29629900A5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65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角丸四角形 60"/>
          <p:cNvSpPr/>
          <p:nvPr/>
        </p:nvSpPr>
        <p:spPr>
          <a:xfrm>
            <a:off x="652751" y="9010065"/>
            <a:ext cx="11340393" cy="3872797"/>
          </a:xfrm>
          <a:prstGeom prst="round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87" name="角丸四角形 86"/>
          <p:cNvSpPr/>
          <p:nvPr/>
        </p:nvSpPr>
        <p:spPr>
          <a:xfrm>
            <a:off x="1685921" y="1997058"/>
            <a:ext cx="8783070" cy="9617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5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05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-4862332" y="84802"/>
            <a:ext cx="17123041" cy="16077071"/>
            <a:chOff x="-4931041" y="14899"/>
            <a:chExt cx="17123041" cy="16077071"/>
          </a:xfrm>
        </p:grpSpPr>
        <p:sp>
          <p:nvSpPr>
            <p:cNvPr id="64" name="角丸四角形 63"/>
            <p:cNvSpPr/>
            <p:nvPr/>
          </p:nvSpPr>
          <p:spPr>
            <a:xfrm>
              <a:off x="6618131" y="4219105"/>
              <a:ext cx="5288629" cy="411639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3" name="角丸四角形 62"/>
            <p:cNvSpPr/>
            <p:nvPr/>
          </p:nvSpPr>
          <p:spPr>
            <a:xfrm>
              <a:off x="6683493" y="4326468"/>
              <a:ext cx="5157903" cy="3892784"/>
            </a:xfrm>
            <a:prstGeom prst="roundRect">
              <a:avLst/>
            </a:prstGeom>
            <a:solidFill>
              <a:srgbClr val="FDFACF"/>
            </a:solidFill>
            <a:ln w="38100" cap="flat" cmpd="sng" algn="ctr">
              <a:noFill/>
              <a:prstDash val="solid"/>
              <a:miter lim="800000"/>
            </a:ln>
            <a:effectLst>
              <a:softEdge rad="63500"/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9" name="楕円 4"/>
            <p:cNvSpPr/>
            <p:nvPr/>
          </p:nvSpPr>
          <p:spPr>
            <a:xfrm>
              <a:off x="5672931" y="10048654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-1" y="12509776"/>
              <a:ext cx="12192000" cy="1925579"/>
            </a:xfrm>
            <a:prstGeom prst="rect">
              <a:avLst/>
            </a:prstGeom>
            <a:solidFill>
              <a:srgbClr val="0A37B6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0" y="14899"/>
              <a:ext cx="12192000" cy="14453526"/>
            </a:xfrm>
            <a:prstGeom prst="rect">
              <a:avLst/>
            </a:prstGeom>
            <a:solidFill>
              <a:srgbClr val="0A37B6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33" name="テキスト ボックス 10"/>
            <p:cNvSpPr txBox="1"/>
            <p:nvPr/>
          </p:nvSpPr>
          <p:spPr>
            <a:xfrm>
              <a:off x="4949530" y="15501049"/>
              <a:ext cx="3039821" cy="590921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>
              <a:softEdge rad="317500"/>
            </a:effectLst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altLang="ja-JP" sz="2800" kern="100" dirty="0">
                  <a:effectLst/>
                  <a:latin typeface="+mn-ea"/>
                  <a:cs typeface="Times New Roman" panose="02020603050405020304" pitchFamily="18" charset="0"/>
                </a:rPr>
                <a:t>Shiga prefecture</a:t>
              </a:r>
              <a:endParaRPr lang="ja-JP" sz="2800" kern="100" dirty="0">
                <a:effectLst/>
                <a:latin typeface="+mn-ea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2800" kern="100" dirty="0">
                  <a:effectLst/>
                  <a:latin typeface="+mn-ea"/>
                  <a:cs typeface="Times New Roman" panose="02020603050405020304" pitchFamily="18" charset="0"/>
                </a:rPr>
                <a:t> </a:t>
              </a:r>
              <a:endParaRPr lang="ja-JP" sz="2800" kern="100" dirty="0">
                <a:effectLst/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8" name="テキスト ボックス 37"/>
            <p:cNvSpPr txBox="1"/>
            <p:nvPr/>
          </p:nvSpPr>
          <p:spPr>
            <a:xfrm>
              <a:off x="278152" y="14609855"/>
              <a:ext cx="11825497" cy="49806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altLang="en-US" sz="2000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＊</a:t>
              </a:r>
              <a:r>
                <a:rPr lang="en-US" altLang="ja-JP" sz="2000" kern="100" dirty="0">
                  <a:solidFill>
                    <a:srgbClr val="000000"/>
                  </a:solidFill>
                  <a:effectLst/>
                  <a:latin typeface="+mn-ea"/>
                  <a:cs typeface="Times New Roman" panose="02020603050405020304" pitchFamily="18" charset="0"/>
                </a:rPr>
                <a:t> As basic infection control measures, continue to "avoid crowds", "social distancing", and "ventilate".</a:t>
              </a:r>
              <a:endParaRPr lang="ja-JP" sz="1100" kern="100" dirty="0">
                <a:effectLst/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7" name="テキスト ボックス 37"/>
            <p:cNvSpPr txBox="1"/>
            <p:nvPr/>
          </p:nvSpPr>
          <p:spPr>
            <a:xfrm>
              <a:off x="278152" y="15139912"/>
              <a:ext cx="10507849" cy="42236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altLang="en-US" sz="2000" kern="100" dirty="0">
                  <a:solidFill>
                    <a:srgbClr val="000000"/>
                  </a:solidFill>
                  <a:latin typeface="+mn-ea"/>
                  <a:cs typeface="Times New Roman" panose="02020603050405020304" pitchFamily="18" charset="0"/>
                </a:rPr>
                <a:t>＊</a:t>
              </a:r>
              <a:r>
                <a:rPr lang="en-US" altLang="ja-JP" sz="2000" kern="100" dirty="0">
                  <a:solidFill>
                    <a:srgbClr val="000000"/>
                  </a:solidFill>
                  <a:effectLst/>
                  <a:latin typeface="+mn-ea"/>
                  <a:cs typeface="Times New Roman" panose="02020603050405020304" pitchFamily="18" charset="0"/>
                </a:rPr>
                <a:t> In case of spread of infection, it is recommended to wear masks according to the situation. </a:t>
              </a:r>
              <a:endParaRPr lang="ja-JP" sz="1100" kern="100" dirty="0">
                <a:effectLst/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357095" y="8498451"/>
              <a:ext cx="11340393" cy="3990268"/>
            </a:xfrm>
            <a:prstGeom prst="round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-4931041" y="1684636"/>
              <a:ext cx="12192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ja-JP" altLang="en-US"/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-4931041" y="2141836"/>
              <a:ext cx="12192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299131" y="11490645"/>
              <a:ext cx="1189286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endParaRPr lang="ja-JP" altLang="ja-JP" sz="32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72" name="テキスト ボックス 14"/>
            <p:cNvSpPr txBox="1"/>
            <p:nvPr/>
          </p:nvSpPr>
          <p:spPr>
            <a:xfrm>
              <a:off x="-147052" y="677812"/>
              <a:ext cx="12270343" cy="80467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altLang="ja-JP" sz="5400" b="1" kern="100" dirty="0">
                  <a:solidFill>
                    <a:srgbClr val="FFFF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You can take off your mask!</a:t>
              </a:r>
            </a:p>
            <a:p>
              <a:pPr algn="ctr">
                <a:spcAft>
                  <a:spcPts val="0"/>
                </a:spcAft>
              </a:pPr>
              <a:endParaRPr lang="ja-JP" altLang="en-US" sz="5400" b="1" kern="100" dirty="0">
                <a:solidFill>
                  <a:srgbClr val="FFFF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" name="加算記号 2"/>
            <p:cNvSpPr/>
            <p:nvPr/>
          </p:nvSpPr>
          <p:spPr>
            <a:xfrm>
              <a:off x="5795158" y="10354707"/>
              <a:ext cx="1196953" cy="1264874"/>
            </a:xfrm>
            <a:prstGeom prst="mathPlu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楕円 4"/>
            <p:cNvSpPr/>
            <p:nvPr/>
          </p:nvSpPr>
          <p:spPr>
            <a:xfrm>
              <a:off x="391812" y="2938198"/>
              <a:ext cx="1238087" cy="1202122"/>
            </a:xfrm>
            <a:prstGeom prst="ellipse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31" name="楕円 4"/>
            <p:cNvSpPr/>
            <p:nvPr/>
          </p:nvSpPr>
          <p:spPr>
            <a:xfrm>
              <a:off x="1927839" y="9971640"/>
              <a:ext cx="2745861" cy="2588943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38" name="図 37" descr="咳をする人のイラスト（女性）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5805" y="10819443"/>
              <a:ext cx="1442549" cy="15752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" name="図 45"/>
            <p:cNvPicPr/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247" b="100000" l="0" r="87708">
                          <a14:backgroundMark x1="78738" y1="90260" x2="78738" y2="90260"/>
                          <a14:backgroundMark x1="83721" y1="80519" x2="83721" y2="8051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12" b="6318"/>
            <a:stretch/>
          </p:blipFill>
          <p:spPr bwMode="auto">
            <a:xfrm>
              <a:off x="3776195" y="11545707"/>
              <a:ext cx="763175" cy="3053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テキスト ボックス 53"/>
            <p:cNvSpPr txBox="1"/>
            <p:nvPr/>
          </p:nvSpPr>
          <p:spPr>
            <a:xfrm>
              <a:off x="1974801" y="9642825"/>
              <a:ext cx="5304355" cy="1250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ja-JP" altLang="en-US" sz="2400" kern="100" dirty="0">
                  <a:solidFill>
                    <a:srgbClr val="000000"/>
                  </a:solidFill>
                  <a:latin typeface="+mj-ea"/>
                  <a:ea typeface="+mj-ea"/>
                  <a:cs typeface="Times New Roman" panose="02020603050405020304" pitchFamily="18" charset="0"/>
                </a:rPr>
                <a:t>　</a:t>
              </a:r>
              <a:r>
                <a:rPr lang="en-US" altLang="ja-JP" sz="2400" kern="100" dirty="0">
                  <a:solidFill>
                    <a:srgbClr val="000000"/>
                  </a:solidFill>
                  <a:latin typeface="+mj-ea"/>
                  <a:ea typeface="+mj-ea"/>
                  <a:cs typeface="Times New Roman" panose="02020603050405020304" pitchFamily="18" charset="0"/>
                </a:rPr>
                <a:t>When oneself  </a:t>
              </a:r>
              <a:r>
                <a:rPr lang="en-US" altLang="ja-JP" sz="3200" kern="100" dirty="0">
                  <a:solidFill>
                    <a:srgbClr val="FF0000"/>
                  </a:solidFill>
                  <a:latin typeface="+mj-ea"/>
                  <a:ea typeface="+mj-ea"/>
                  <a:cs typeface="Times New Roman" panose="02020603050405020304" pitchFamily="18" charset="0"/>
                </a:rPr>
                <a:t>has symptoms</a:t>
              </a:r>
              <a:endParaRPr lang="en-US" altLang="ja-JP" sz="2400" kern="1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n-US" altLang="ja-JP" sz="2400" kern="100" dirty="0">
                  <a:solidFill>
                    <a:srgbClr val="000000"/>
                  </a:solidFill>
                  <a:latin typeface="+mj-ea"/>
                  <a:ea typeface="+mj-ea"/>
                  <a:cs typeface="Times New Roman" panose="02020603050405020304" pitchFamily="18" charset="0"/>
                </a:rPr>
                <a:t>(Fever, cough, etc.)</a:t>
              </a:r>
              <a:r>
                <a:rPr lang="ja-JP" sz="2400" kern="100" dirty="0"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anose="02020603050405020304" pitchFamily="18" charset="0"/>
                </a:rPr>
                <a:t>　</a:t>
              </a:r>
              <a:r>
                <a:rPr lang="ja-JP" sz="2400" kern="1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Meiryo UI" panose="020B0604030504040204" pitchFamily="50" charset="-128"/>
                  <a:cs typeface="Times New Roman" panose="02020603050405020304" pitchFamily="18" charset="0"/>
                </a:rPr>
                <a:t>　　　　　　　　　　</a:t>
              </a:r>
              <a:endParaRPr lang="ja-JP" sz="2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66" name="楕円 4"/>
          <p:cNvSpPr/>
          <p:nvPr/>
        </p:nvSpPr>
        <p:spPr>
          <a:xfrm>
            <a:off x="8470718" y="10052425"/>
            <a:ext cx="2707123" cy="251005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75" name="図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23" y="11061789"/>
            <a:ext cx="1361600" cy="146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図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430" y="11243094"/>
            <a:ext cx="716476" cy="120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図 82" descr="病院・医院の建物イラスト（医療）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315" y="10930406"/>
            <a:ext cx="961032" cy="1159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図 69" descr="男の子の乗った車椅子を押す人のイラスト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90950" y="11354026"/>
            <a:ext cx="1006280" cy="958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図 81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12" b="6318"/>
          <a:stretch/>
        </p:blipFill>
        <p:spPr bwMode="auto">
          <a:xfrm rot="21151750">
            <a:off x="8735644" y="11537291"/>
            <a:ext cx="186978" cy="1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図 80"/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12" b="6318"/>
          <a:stretch/>
        </p:blipFill>
        <p:spPr bwMode="auto">
          <a:xfrm rot="21151750">
            <a:off x="9029857" y="11804765"/>
            <a:ext cx="203694" cy="126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図 79"/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12" b="6318"/>
          <a:stretch/>
        </p:blipFill>
        <p:spPr bwMode="auto">
          <a:xfrm rot="20176624">
            <a:off x="11048416" y="11722494"/>
            <a:ext cx="202108" cy="104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図 73"/>
          <p:cNvPicPr/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12" b="6318"/>
          <a:stretch/>
        </p:blipFill>
        <p:spPr bwMode="auto">
          <a:xfrm rot="21151750" flipH="1">
            <a:off x="11221037" y="11460213"/>
            <a:ext cx="190995" cy="99637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角丸四角形 87"/>
          <p:cNvSpPr/>
          <p:nvPr/>
        </p:nvSpPr>
        <p:spPr>
          <a:xfrm>
            <a:off x="425804" y="3565566"/>
            <a:ext cx="11340393" cy="4568431"/>
          </a:xfrm>
          <a:prstGeom prst="round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91" name="テキスト ボックス 4"/>
          <p:cNvSpPr txBox="1"/>
          <p:nvPr/>
        </p:nvSpPr>
        <p:spPr>
          <a:xfrm>
            <a:off x="556008" y="5076988"/>
            <a:ext cx="7271079" cy="193873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32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Let's do </a:t>
            </a:r>
          </a:p>
          <a:p>
            <a:pPr algn="ctr">
              <a:spcAft>
                <a:spcPts val="0"/>
              </a:spcAft>
            </a:pPr>
            <a:r>
              <a:rPr lang="en-US" altLang="ja-JP" sz="36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hand washing and finger disinfection </a:t>
            </a:r>
          </a:p>
          <a:p>
            <a:pPr algn="ctr">
              <a:spcAft>
                <a:spcPts val="0"/>
              </a:spcAft>
            </a:pPr>
            <a:r>
              <a:rPr lang="en-US" altLang="ja-JP" sz="32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thoroughly.</a:t>
            </a:r>
            <a:endParaRPr lang="ja-JP" sz="32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95" name="グループ化 94"/>
          <p:cNvGrpSpPr/>
          <p:nvPr/>
        </p:nvGrpSpPr>
        <p:grpSpPr>
          <a:xfrm>
            <a:off x="412521" y="12347475"/>
            <a:ext cx="2029043" cy="2244949"/>
            <a:chOff x="9179672" y="12678491"/>
            <a:chExt cx="2749867" cy="2967722"/>
          </a:xfrm>
        </p:grpSpPr>
        <p:pic>
          <p:nvPicPr>
            <p:cNvPr id="96" name="図 95" descr="手を繋ぐ老若男女のイラスト"/>
            <p:cNvPicPr/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9672" y="12678491"/>
              <a:ext cx="2749867" cy="29677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7" name="図 96"/>
            <p:cNvPicPr/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14106">
              <a:off x="11189232" y="13104477"/>
              <a:ext cx="265011" cy="1826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8" name="図 97"/>
            <p:cNvPicPr/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694528">
              <a:off x="9697840" y="13190271"/>
              <a:ext cx="266797" cy="1573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図 98"/>
            <p:cNvPicPr/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310746">
              <a:off x="9620229" y="14846887"/>
              <a:ext cx="266797" cy="1573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図 99"/>
            <p:cNvPicPr/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20708">
              <a:off x="11539964" y="13962122"/>
              <a:ext cx="266797" cy="15730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0" name="テキスト ボックス 43"/>
          <p:cNvSpPr txBox="1"/>
          <p:nvPr/>
        </p:nvSpPr>
        <p:spPr>
          <a:xfrm>
            <a:off x="2710481" y="12723657"/>
            <a:ext cx="7655336" cy="76387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2800" b="1" kern="100" dirty="0">
                <a:solidFill>
                  <a:srgbClr val="FFFF00"/>
                </a:solidFill>
                <a:effectLst/>
                <a:latin typeface="+mn-ea"/>
                <a:cs typeface="Times New Roman" panose="02020603050405020304" pitchFamily="18" charset="0"/>
              </a:rPr>
              <a:t>People who don't wear masks and people who do</a:t>
            </a:r>
            <a:endParaRPr lang="ja-JP" sz="2800" b="1" kern="100" dirty="0">
              <a:solidFill>
                <a:srgbClr val="FFFF00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1" name="テキスト ボックス 45"/>
          <p:cNvSpPr txBox="1"/>
          <p:nvPr/>
        </p:nvSpPr>
        <p:spPr>
          <a:xfrm>
            <a:off x="3858382" y="13519524"/>
            <a:ext cx="5273322" cy="61722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2800" b="1" kern="100" dirty="0">
                <a:solidFill>
                  <a:srgbClr val="FFFF00"/>
                </a:solidFill>
                <a:effectLst/>
                <a:latin typeface="+mn-ea"/>
                <a:cs typeface="Times New Roman" panose="02020603050405020304" pitchFamily="18" charset="0"/>
              </a:rPr>
              <a:t>Let's respect each other.</a:t>
            </a:r>
            <a:endParaRPr lang="ja-JP" sz="2800" b="1" kern="100" dirty="0">
              <a:solidFill>
                <a:srgbClr val="FFFF00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982951" y="13180786"/>
            <a:ext cx="7334781" cy="276660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>
            <a:off x="2870760" y="14033766"/>
            <a:ext cx="7334781" cy="276660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37"/>
          <p:cNvSpPr txBox="1"/>
          <p:nvPr/>
        </p:nvSpPr>
        <p:spPr>
          <a:xfrm>
            <a:off x="1592046" y="7370358"/>
            <a:ext cx="6398068" cy="70093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kern="100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＊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noto"/>
              </a:rPr>
              <a:t>Hand washing and finger disinfection are fundamental to infection control.</a:t>
            </a:r>
            <a:endParaRPr lang="ja-JP" sz="2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4" name="楕円 4"/>
          <p:cNvSpPr/>
          <p:nvPr/>
        </p:nvSpPr>
        <p:spPr>
          <a:xfrm>
            <a:off x="7812017" y="4848950"/>
            <a:ext cx="3403353" cy="3308614"/>
          </a:xfrm>
          <a:prstGeom prst="ellipse">
            <a:avLst/>
          </a:prstGeom>
          <a:solidFill>
            <a:srgbClr val="CCECFF">
              <a:alpha val="60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92" name="図 91" descr="感染症予防のイラスト文字（手を洗おう）"/>
          <p:cNvPicPr/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82"/>
          <a:stretch/>
        </p:blipFill>
        <p:spPr bwMode="auto">
          <a:xfrm>
            <a:off x="6683088" y="4696958"/>
            <a:ext cx="3088267" cy="2669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図 55" descr="手のアルコール消毒のイラスト"/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704" y="5653115"/>
            <a:ext cx="2632014" cy="238950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テキスト ボックス 37"/>
          <p:cNvSpPr txBox="1"/>
          <p:nvPr/>
        </p:nvSpPr>
        <p:spPr>
          <a:xfrm>
            <a:off x="4688072" y="11784619"/>
            <a:ext cx="3753664" cy="53500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0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It is important not to "pass it on to the people around you."</a:t>
            </a:r>
            <a:endParaRPr lang="ja-JP" sz="1200" b="1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7" name="テキスト ボックス 53"/>
          <p:cNvSpPr txBox="1"/>
          <p:nvPr/>
        </p:nvSpPr>
        <p:spPr>
          <a:xfrm>
            <a:off x="6958371" y="9501905"/>
            <a:ext cx="4718764" cy="96660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2400" kern="100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400" kern="1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When visiting a </a:t>
            </a:r>
            <a:r>
              <a:rPr lang="en-US" altLang="ja-JP" sz="32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medical institution and the elderly person’s facilities</a:t>
            </a:r>
            <a:r>
              <a:rPr lang="ja-JP" sz="32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　　</a:t>
            </a:r>
            <a:r>
              <a:rPr lang="ja-JP" sz="3200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sz="2400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ja-JP" sz="1400" kern="100" dirty="0">
              <a:solidFill>
                <a:srgbClr val="FF000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68" name="図 67" descr="バンザイをしている人たちのイラスト | かわいいフリー素材集 いらすとや"/>
          <p:cNvPicPr/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28" y="1717686"/>
            <a:ext cx="3695552" cy="18002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フローチャート: 代替処理 1"/>
          <p:cNvSpPr/>
          <p:nvPr/>
        </p:nvSpPr>
        <p:spPr>
          <a:xfrm>
            <a:off x="2376691" y="3725784"/>
            <a:ext cx="7677656" cy="951551"/>
          </a:xfrm>
          <a:prstGeom prst="flowChartAlternateProcess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2892620" y="3795980"/>
            <a:ext cx="63709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4000" b="1" kern="100" dirty="0">
                <a:latin typeface="noto"/>
                <a:ea typeface="BIZ UDPゴシック" panose="020B0400000000000000" pitchFamily="50" charset="-128"/>
                <a:cs typeface="Times New Roman" panose="02020603050405020304" pitchFamily="18" charset="0"/>
              </a:rPr>
              <a:t>Hand washing is even better!</a:t>
            </a:r>
            <a:endParaRPr lang="ja-JP" altLang="ja-JP" sz="4000" b="1" kern="100" dirty="0">
              <a:latin typeface="noto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2" name="フローチャート: 代替処理 61"/>
          <p:cNvSpPr/>
          <p:nvPr/>
        </p:nvSpPr>
        <p:spPr>
          <a:xfrm>
            <a:off x="2448105" y="8690956"/>
            <a:ext cx="7606241" cy="951551"/>
          </a:xfrm>
          <a:prstGeom prst="flowChartAlternateProcess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2863552" y="8851508"/>
            <a:ext cx="6887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3600" b="1" i="0" dirty="0">
                <a:solidFill>
                  <a:srgbClr val="000000"/>
                </a:solidFill>
                <a:effectLst/>
                <a:latin typeface="noto"/>
              </a:rPr>
              <a:t>It's better to wear a scene like this!</a:t>
            </a:r>
            <a:endParaRPr lang="ja-JP" altLang="ja-JP" sz="3600" b="1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星 12 7"/>
          <p:cNvSpPr/>
          <p:nvPr/>
        </p:nvSpPr>
        <p:spPr>
          <a:xfrm>
            <a:off x="160218" y="3082765"/>
            <a:ext cx="2780673" cy="2254916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25034" y="3982532"/>
            <a:ext cx="214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r>
              <a:rPr kumimoji="1" lang="en-US" altLang="ja-JP" sz="2400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rom usual</a:t>
            </a:r>
            <a:endParaRPr kumimoji="1" lang="ja-JP" altLang="en-US" sz="2400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4" name="星 12 93"/>
          <p:cNvSpPr/>
          <p:nvPr/>
        </p:nvSpPr>
        <p:spPr>
          <a:xfrm>
            <a:off x="84066" y="8090417"/>
            <a:ext cx="2780673" cy="2280877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90693" y="8744125"/>
            <a:ext cx="2570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</a:t>
            </a:r>
            <a:r>
              <a:rPr kumimoji="1" lang="en-US" altLang="ja-JP" sz="200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cene </a:t>
            </a:r>
            <a:r>
              <a:rPr kumimoji="1" lang="en-US" altLang="ja-JP" sz="2000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of wearing a mask</a:t>
            </a:r>
            <a:endParaRPr kumimoji="1" lang="ja-JP" altLang="en-US" sz="2000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8" name="テキスト ボックス 14"/>
          <p:cNvSpPr txBox="1"/>
          <p:nvPr/>
        </p:nvSpPr>
        <p:spPr>
          <a:xfrm>
            <a:off x="-261468" y="110769"/>
            <a:ext cx="12270343" cy="80467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3600" b="1" kern="100" dirty="0">
                <a:solidFill>
                  <a:srgbClr val="FFFF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From March 13, 2023</a:t>
            </a:r>
            <a:endParaRPr lang="ja-JP" altLang="en-US" sz="3600" b="1" kern="100" dirty="0">
              <a:solidFill>
                <a:srgbClr val="FFFF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154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1550</TotalTime>
  <Words>153</Words>
  <Application>Microsoft Office PowerPoint</Application>
  <PresentationFormat>ユーザー設定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ＭＳ Ｐゴシック</vt:lpstr>
      <vt:lpstr>noto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淡野　睦</dc:creator>
  <cp:lastModifiedBy>y</cp:lastModifiedBy>
  <cp:revision>106</cp:revision>
  <cp:lastPrinted>2023-03-03T11:09:01Z</cp:lastPrinted>
  <dcterms:created xsi:type="dcterms:W3CDTF">2023-02-20T05:42:40Z</dcterms:created>
  <dcterms:modified xsi:type="dcterms:W3CDTF">2023-03-15T16:13:09Z</dcterms:modified>
</cp:coreProperties>
</file>