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60" y="1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74641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219573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238833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07133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26085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44640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247472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101760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167902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55593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0B99FF-36A2-4650-BFFF-8D7B492347AE}"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420608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B99FF-36A2-4650-BFFF-8D7B492347AE}" type="datetimeFigureOut">
              <a:rPr kumimoji="1" lang="ja-JP" altLang="en-US" smtClean="0"/>
              <a:t>2023/3/27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806957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3F4E0F-A824-43BF-AC7C-03E0CF2CC92F}"/>
              </a:ext>
            </a:extLst>
          </p:cNvPr>
          <p:cNvSpPr txBox="1"/>
          <p:nvPr/>
        </p:nvSpPr>
        <p:spPr>
          <a:xfrm>
            <a:off x="0" y="0"/>
            <a:ext cx="717452" cy="276999"/>
          </a:xfrm>
          <a:prstGeom prst="rect">
            <a:avLst/>
          </a:prstGeom>
          <a:noFill/>
        </p:spPr>
        <p:txBody>
          <a:bodyPr wrap="square" rtlCol="0" anchor="ctr">
            <a:spAutoFit/>
          </a:bodyPr>
          <a:lstStyle/>
          <a:p>
            <a:pPr algn="ct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様式３</a:t>
            </a:r>
          </a:p>
        </p:txBody>
      </p:sp>
      <p:sp>
        <p:nvSpPr>
          <p:cNvPr id="5" name="テキスト ボックス 4">
            <a:extLst>
              <a:ext uri="{FF2B5EF4-FFF2-40B4-BE49-F238E27FC236}">
                <a16:creationId xmlns:a16="http://schemas.microsoft.com/office/drawing/2014/main" id="{D6064B5B-B491-43CB-B6EB-F0E3598C86B0}"/>
              </a:ext>
            </a:extLst>
          </p:cNvPr>
          <p:cNvSpPr txBox="1"/>
          <p:nvPr/>
        </p:nvSpPr>
        <p:spPr>
          <a:xfrm>
            <a:off x="717452" y="42960"/>
            <a:ext cx="9017098" cy="369332"/>
          </a:xfrm>
          <a:prstGeom prst="rect">
            <a:avLst/>
          </a:prstGeom>
          <a:noFill/>
        </p:spPr>
        <p:txBody>
          <a:bodyPr wrap="square" rtlCol="0" anchor="ctr">
            <a:spAutoFit/>
          </a:bodyPr>
          <a:lstStyle/>
          <a:p>
            <a:r>
              <a:rPr kumimoji="1" lang="ja-JP" altLang="en-US" b="1" dirty="0">
                <a:latin typeface="Meiryo UI" panose="020B0604030504040204" pitchFamily="50" charset="-128"/>
                <a:ea typeface="Meiryo UI" panose="020B0604030504040204" pitchFamily="50" charset="-128"/>
                <a:cs typeface="Arial" panose="020B0604020202020204" pitchFamily="34" charset="0"/>
              </a:rPr>
              <a:t>企画提案書</a:t>
            </a:r>
            <a:r>
              <a:rPr kumimoji="1" lang="en-US" altLang="ja-JP" sz="1400" b="1" dirty="0">
                <a:latin typeface="Meiryo UI" panose="020B0604030504040204" pitchFamily="50" charset="-128"/>
                <a:ea typeface="Meiryo UI" panose="020B0604030504040204" pitchFamily="50" charset="-128"/>
                <a:cs typeface="Arial" panose="020B0604020202020204" pitchFamily="34" charset="0"/>
              </a:rPr>
              <a:t>_</a:t>
            </a:r>
            <a:r>
              <a:rPr kumimoji="1" lang="ja-JP" altLang="en-US" sz="1400" b="1" dirty="0">
                <a:latin typeface="Meiryo UI" panose="020B0604030504040204" pitchFamily="50" charset="-128"/>
                <a:ea typeface="Meiryo UI" panose="020B0604030504040204" pitchFamily="50" charset="-128"/>
                <a:cs typeface="Arial" panose="020B0604020202020204" pitchFamily="34" charset="0"/>
              </a:rPr>
              <a:t>令和</a:t>
            </a:r>
            <a:r>
              <a:rPr kumimoji="1" lang="en-US" altLang="ja-JP" sz="1400" b="1" dirty="0">
                <a:latin typeface="Meiryo UI" panose="020B0604030504040204" pitchFamily="50" charset="-128"/>
                <a:ea typeface="Meiryo UI" panose="020B0604030504040204" pitchFamily="50" charset="-128"/>
                <a:cs typeface="Arial" panose="020B0604020202020204" pitchFamily="34" charset="0"/>
              </a:rPr>
              <a:t>5</a:t>
            </a:r>
            <a:r>
              <a:rPr kumimoji="1" lang="ja-JP" altLang="en-US" sz="1400" b="1" dirty="0">
                <a:latin typeface="Meiryo UI" panose="020B0604030504040204" pitchFamily="50" charset="-128"/>
                <a:ea typeface="Meiryo UI" panose="020B0604030504040204" pitchFamily="50" charset="-128"/>
                <a:cs typeface="Arial" panose="020B0604020202020204" pitchFamily="34" charset="0"/>
              </a:rPr>
              <a:t>年度 長浜市</a:t>
            </a:r>
            <a:r>
              <a:rPr kumimoji="1" lang="en-US" altLang="ja-JP" sz="1400" b="1" dirty="0">
                <a:latin typeface="Meiryo UI" panose="020B0604030504040204" pitchFamily="50" charset="-128"/>
                <a:ea typeface="Meiryo UI" panose="020B0604030504040204" pitchFamily="50" charset="-128"/>
                <a:cs typeface="Arial" panose="020B0604020202020204" pitchFamily="34" charset="0"/>
              </a:rPr>
              <a:t>DX</a:t>
            </a:r>
            <a:r>
              <a:rPr kumimoji="1" lang="ja-JP" altLang="en-US" sz="1400" b="1" dirty="0">
                <a:latin typeface="Meiryo UI" panose="020B0604030504040204" pitchFamily="50" charset="-128"/>
                <a:ea typeface="Meiryo UI" panose="020B0604030504040204" pitchFamily="50" charset="-128"/>
                <a:cs typeface="Arial" panose="020B0604020202020204" pitchFamily="34" charset="0"/>
              </a:rPr>
              <a:t>実証実験プロジェクト事業補助金</a:t>
            </a:r>
            <a:endParaRPr kumimoji="1" lang="ja-JP" altLang="en-US" b="1" dirty="0">
              <a:latin typeface="Meiryo UI" panose="020B0604030504040204" pitchFamily="50" charset="-128"/>
              <a:ea typeface="Meiryo UI" panose="020B0604030504040204" pitchFamily="50" charset="-128"/>
              <a:cs typeface="Arial" panose="020B0604020202020204" pitchFamily="34" charset="0"/>
            </a:endParaRPr>
          </a:p>
        </p:txBody>
      </p:sp>
      <p:sp>
        <p:nvSpPr>
          <p:cNvPr id="8" name="正方形/長方形 7">
            <a:extLst>
              <a:ext uri="{FF2B5EF4-FFF2-40B4-BE49-F238E27FC236}">
                <a16:creationId xmlns:a16="http://schemas.microsoft.com/office/drawing/2014/main" id="{29FDB6EE-08B9-42DB-8039-F45D71FB3CF5}"/>
              </a:ext>
            </a:extLst>
          </p:cNvPr>
          <p:cNvSpPr/>
          <p:nvPr/>
        </p:nvSpPr>
        <p:spPr>
          <a:xfrm>
            <a:off x="0" y="409346"/>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１　提案者情報</a:t>
            </a:r>
          </a:p>
        </p:txBody>
      </p:sp>
      <p:sp>
        <p:nvSpPr>
          <p:cNvPr id="11" name="テキスト ボックス 10">
            <a:extLst>
              <a:ext uri="{FF2B5EF4-FFF2-40B4-BE49-F238E27FC236}">
                <a16:creationId xmlns:a16="http://schemas.microsoft.com/office/drawing/2014/main" id="{6FB2E141-4825-46CF-82E2-285BE89E7F6B}"/>
              </a:ext>
            </a:extLst>
          </p:cNvPr>
          <p:cNvSpPr txBox="1"/>
          <p:nvPr/>
        </p:nvSpPr>
        <p:spPr>
          <a:xfrm>
            <a:off x="5416550" y="583197"/>
            <a:ext cx="4006850" cy="276999"/>
          </a:xfrm>
          <a:prstGeom prst="rect">
            <a:avLst/>
          </a:prstGeom>
          <a:noFill/>
        </p:spPr>
        <p:txBody>
          <a:bodyPr wrap="square" rtlCol="0" anchor="t">
            <a:spAutoFit/>
          </a:bodyPr>
          <a:lstStyle/>
          <a:p>
            <a:pPr algn="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共同体の場合は、代表構成員を提案者とすること。</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590343990"/>
              </p:ext>
            </p:extLst>
          </p:nvPr>
        </p:nvGraphicFramePr>
        <p:xfrm>
          <a:off x="171450" y="992543"/>
          <a:ext cx="9563100" cy="5040000"/>
        </p:xfrm>
        <a:graphic>
          <a:graphicData uri="http://schemas.openxmlformats.org/drawingml/2006/table">
            <a:tbl>
              <a:tblPr firstRow="1" bandRow="1">
                <a:tableStyleId>{5C22544A-7EE6-4342-B048-85BDC9FD1C3A}</a:tableStyleId>
              </a:tblPr>
              <a:tblGrid>
                <a:gridCol w="2063750">
                  <a:extLst>
                    <a:ext uri="{9D8B030D-6E8A-4147-A177-3AD203B41FA5}">
                      <a16:colId xmlns:a16="http://schemas.microsoft.com/office/drawing/2014/main" val="2888364897"/>
                    </a:ext>
                  </a:extLst>
                </a:gridCol>
                <a:gridCol w="1676400">
                  <a:extLst>
                    <a:ext uri="{9D8B030D-6E8A-4147-A177-3AD203B41FA5}">
                      <a16:colId xmlns:a16="http://schemas.microsoft.com/office/drawing/2014/main" val="261771326"/>
                    </a:ext>
                  </a:extLst>
                </a:gridCol>
                <a:gridCol w="5822950">
                  <a:extLst>
                    <a:ext uri="{9D8B030D-6E8A-4147-A177-3AD203B41FA5}">
                      <a16:colId xmlns:a16="http://schemas.microsoft.com/office/drawing/2014/main" val="1646411610"/>
                    </a:ext>
                  </a:extLst>
                </a:gridCol>
              </a:tblGrid>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商号又は名称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フリガナ</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33961039"/>
                  </a:ext>
                </a:extLst>
              </a:tr>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代表者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役職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51623932"/>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氏名（フリガナ）</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65645531"/>
                  </a:ext>
                </a:extLst>
              </a:tr>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住所（所在地）</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77417862"/>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＊＊県＊＊市＊＊町***番地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15866143"/>
                  </a:ext>
                </a:extLst>
              </a:tr>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担当者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役職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88224776"/>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氏名（フリガナ）</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85573756"/>
                  </a:ext>
                </a:extLst>
              </a:tr>
              <a:tr h="57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担当者の連絡先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電話番号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41998232"/>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メールアドレス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52486265"/>
                  </a:ext>
                </a:extLst>
              </a:tr>
            </a:tbl>
          </a:graphicData>
        </a:graphic>
      </p:graphicFrame>
      <p:sp>
        <p:nvSpPr>
          <p:cNvPr id="9" name="スライド番号プレースホルダー 2">
            <a:extLst>
              <a:ext uri="{FF2B5EF4-FFF2-40B4-BE49-F238E27FC236}">
                <a16:creationId xmlns:a16="http://schemas.microsoft.com/office/drawing/2014/main" id="{3A2CC81F-0567-4DCB-BF71-EE34D1398910}"/>
              </a:ext>
            </a:extLst>
          </p:cNvPr>
          <p:cNvSpPr>
            <a:spLocks noGrp="1"/>
          </p:cNvSpPr>
          <p:nvPr>
            <p:ph type="sldNum" sz="quarter" idx="12"/>
          </p:nvPr>
        </p:nvSpPr>
        <p:spPr>
          <a:xfrm>
            <a:off x="9486900" y="45477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1</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997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７　事業スケジュール（</a:t>
            </a:r>
            <a:r>
              <a:rPr kumimoji="1" lang="en-US" altLang="ja-JP" sz="1400" b="1" dirty="0">
                <a:solidFill>
                  <a:schemeClr val="tx1"/>
                </a:solidFill>
                <a:latin typeface="Meiryo UI" panose="020B0604030504040204" pitchFamily="50" charset="-128"/>
                <a:ea typeface="Meiryo UI" panose="020B0604030504040204" pitchFamily="50" charset="-128"/>
              </a:rPr>
              <a:t>X/X</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7" name="スライド番号プレースホルダー 2">
            <a:extLst>
              <a:ext uri="{FF2B5EF4-FFF2-40B4-BE49-F238E27FC236}">
                <a16:creationId xmlns:a16="http://schemas.microsoft.com/office/drawing/2014/main" id="{7DF51B5F-693B-49F9-99DF-FADED1A8A0E0}"/>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10</a:t>
            </a:fld>
            <a:endParaRPr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3466956046"/>
              </p:ext>
            </p:extLst>
          </p:nvPr>
        </p:nvGraphicFramePr>
        <p:xfrm>
          <a:off x="183000" y="725513"/>
          <a:ext cx="9540000" cy="5478398"/>
        </p:xfrm>
        <a:graphic>
          <a:graphicData uri="http://schemas.openxmlformats.org/drawingml/2006/table">
            <a:tbl>
              <a:tblPr firstRow="1" bandRow="1">
                <a:tableStyleId>{5C22544A-7EE6-4342-B048-85BDC9FD1C3A}</a:tableStyleId>
              </a:tblPr>
              <a:tblGrid>
                <a:gridCol w="2340000">
                  <a:extLst>
                    <a:ext uri="{9D8B030D-6E8A-4147-A177-3AD203B41FA5}">
                      <a16:colId xmlns:a16="http://schemas.microsoft.com/office/drawing/2014/main" val="2888364897"/>
                    </a:ext>
                  </a:extLst>
                </a:gridCol>
                <a:gridCol w="720000">
                  <a:extLst>
                    <a:ext uri="{9D8B030D-6E8A-4147-A177-3AD203B41FA5}">
                      <a16:colId xmlns:a16="http://schemas.microsoft.com/office/drawing/2014/main" val="261771326"/>
                    </a:ext>
                  </a:extLst>
                </a:gridCol>
                <a:gridCol w="720000">
                  <a:extLst>
                    <a:ext uri="{9D8B030D-6E8A-4147-A177-3AD203B41FA5}">
                      <a16:colId xmlns:a16="http://schemas.microsoft.com/office/drawing/2014/main" val="81207215"/>
                    </a:ext>
                  </a:extLst>
                </a:gridCol>
                <a:gridCol w="720000">
                  <a:extLst>
                    <a:ext uri="{9D8B030D-6E8A-4147-A177-3AD203B41FA5}">
                      <a16:colId xmlns:a16="http://schemas.microsoft.com/office/drawing/2014/main" val="3874077877"/>
                    </a:ext>
                  </a:extLst>
                </a:gridCol>
                <a:gridCol w="720000">
                  <a:extLst>
                    <a:ext uri="{9D8B030D-6E8A-4147-A177-3AD203B41FA5}">
                      <a16:colId xmlns:a16="http://schemas.microsoft.com/office/drawing/2014/main" val="2742046244"/>
                    </a:ext>
                  </a:extLst>
                </a:gridCol>
                <a:gridCol w="720000">
                  <a:extLst>
                    <a:ext uri="{9D8B030D-6E8A-4147-A177-3AD203B41FA5}">
                      <a16:colId xmlns:a16="http://schemas.microsoft.com/office/drawing/2014/main" val="4217209351"/>
                    </a:ext>
                  </a:extLst>
                </a:gridCol>
                <a:gridCol w="720000">
                  <a:extLst>
                    <a:ext uri="{9D8B030D-6E8A-4147-A177-3AD203B41FA5}">
                      <a16:colId xmlns:a16="http://schemas.microsoft.com/office/drawing/2014/main" val="3697798400"/>
                    </a:ext>
                  </a:extLst>
                </a:gridCol>
                <a:gridCol w="720000">
                  <a:extLst>
                    <a:ext uri="{9D8B030D-6E8A-4147-A177-3AD203B41FA5}">
                      <a16:colId xmlns:a16="http://schemas.microsoft.com/office/drawing/2014/main" val="4245973621"/>
                    </a:ext>
                  </a:extLst>
                </a:gridCol>
                <a:gridCol w="720000">
                  <a:extLst>
                    <a:ext uri="{9D8B030D-6E8A-4147-A177-3AD203B41FA5}">
                      <a16:colId xmlns:a16="http://schemas.microsoft.com/office/drawing/2014/main" val="2544398672"/>
                    </a:ext>
                  </a:extLst>
                </a:gridCol>
                <a:gridCol w="720000">
                  <a:extLst>
                    <a:ext uri="{9D8B030D-6E8A-4147-A177-3AD203B41FA5}">
                      <a16:colId xmlns:a16="http://schemas.microsoft.com/office/drawing/2014/main" val="2893269012"/>
                    </a:ext>
                  </a:extLst>
                </a:gridCol>
                <a:gridCol w="720000">
                  <a:extLst>
                    <a:ext uri="{9D8B030D-6E8A-4147-A177-3AD203B41FA5}">
                      <a16:colId xmlns:a16="http://schemas.microsoft.com/office/drawing/2014/main" val="2152363644"/>
                    </a:ext>
                  </a:extLst>
                </a:gridCol>
              </a:tblGrid>
              <a:tr h="438398">
                <a:tc>
                  <a:txBody>
                    <a:bodyPr/>
                    <a:lstStyle/>
                    <a:p>
                      <a:pPr algn="ctr">
                        <a:lnSpc>
                          <a:spcPct val="100000"/>
                        </a:lnSpc>
                      </a:pPr>
                      <a:r>
                        <a:rPr kumimoji="1" lang="ja-JP" altLang="en-US" sz="1100" b="1" dirty="0">
                          <a:solidFill>
                            <a:schemeClr val="bg1"/>
                          </a:solidFill>
                          <a:latin typeface="Meiryo UI" panose="020B0604030504040204" pitchFamily="50" charset="-128"/>
                          <a:ea typeface="Meiryo UI" panose="020B0604030504040204" pitchFamily="50" charset="-128"/>
                        </a:rPr>
                        <a:t>内容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ja-JP" altLang="en-US" sz="900" b="1" dirty="0">
                          <a:solidFill>
                            <a:schemeClr val="bg1"/>
                          </a:solidFill>
                          <a:latin typeface="Meiryo UI" panose="020B0604030504040204" pitchFamily="50" charset="-128"/>
                          <a:ea typeface="Meiryo UI" panose="020B0604030504040204" pitchFamily="50" charset="-128"/>
                        </a:rPr>
                        <a:t>令和</a:t>
                      </a:r>
                      <a:r>
                        <a:rPr kumimoji="1" lang="en-US" altLang="ja-JP" sz="900" b="1" dirty="0">
                          <a:solidFill>
                            <a:schemeClr val="bg1"/>
                          </a:solidFill>
                          <a:latin typeface="Meiryo UI" panose="020B0604030504040204" pitchFamily="50" charset="-128"/>
                          <a:ea typeface="Meiryo UI" panose="020B0604030504040204" pitchFamily="50" charset="-128"/>
                        </a:rPr>
                        <a:t>5</a:t>
                      </a:r>
                      <a:r>
                        <a:rPr kumimoji="1" lang="ja-JP" altLang="en-US" sz="900" b="1" dirty="0">
                          <a:solidFill>
                            <a:schemeClr val="bg1"/>
                          </a:solidFill>
                          <a:latin typeface="Meiryo UI" panose="020B0604030504040204" pitchFamily="50" charset="-128"/>
                          <a:ea typeface="Meiryo UI" panose="020B0604030504040204" pitchFamily="50" charset="-128"/>
                        </a:rPr>
                        <a:t>年</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6</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7</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8</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9</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10</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11</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12</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ja-JP" altLang="en-US" sz="900" b="1" dirty="0">
                          <a:solidFill>
                            <a:schemeClr val="bg1"/>
                          </a:solidFill>
                          <a:latin typeface="Meiryo UI" panose="020B0604030504040204" pitchFamily="50" charset="-128"/>
                          <a:ea typeface="Meiryo UI" panose="020B0604030504040204" pitchFamily="50" charset="-128"/>
                        </a:rPr>
                        <a:t>令和</a:t>
                      </a:r>
                      <a:r>
                        <a:rPr kumimoji="1" lang="en-US" altLang="ja-JP" sz="900" b="1" dirty="0">
                          <a:solidFill>
                            <a:schemeClr val="bg1"/>
                          </a:solidFill>
                          <a:latin typeface="Meiryo UI" panose="020B0604030504040204" pitchFamily="50" charset="-128"/>
                          <a:ea typeface="Meiryo UI" panose="020B0604030504040204" pitchFamily="50" charset="-128"/>
                        </a:rPr>
                        <a:t>6</a:t>
                      </a:r>
                      <a:r>
                        <a:rPr kumimoji="1" lang="ja-JP" altLang="en-US" sz="900" b="1" dirty="0">
                          <a:solidFill>
                            <a:schemeClr val="bg1"/>
                          </a:solidFill>
                          <a:latin typeface="Meiryo UI" panose="020B0604030504040204" pitchFamily="50" charset="-128"/>
                          <a:ea typeface="Meiryo UI" panose="020B0604030504040204" pitchFamily="50" charset="-128"/>
                        </a:rPr>
                        <a:t>年</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2</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3</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923250891"/>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86554709"/>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43244719"/>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2191454"/>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16244912"/>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１枚に記載し切れない場合は、２枚までに納めること。</a:t>
            </a:r>
          </a:p>
        </p:txBody>
      </p:sp>
    </p:spTree>
    <p:extLst>
      <p:ext uri="{BB962C8B-B14F-4D97-AF65-F5344CB8AC3E}">
        <p14:creationId xmlns:p14="http://schemas.microsoft.com/office/powerpoint/2010/main" val="119924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１－２　構成員（共同体）情報（</a:t>
            </a:r>
            <a:r>
              <a:rPr kumimoji="1" lang="en-US" altLang="ja-JP" sz="1400" b="1" dirty="0">
                <a:solidFill>
                  <a:schemeClr val="tx1"/>
                </a:solidFill>
                <a:latin typeface="Meiryo UI" panose="020B0604030504040204" pitchFamily="50" charset="-128"/>
                <a:ea typeface="Meiryo UI" panose="020B0604030504040204" pitchFamily="50" charset="-128"/>
              </a:rPr>
              <a:t>X/X</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11" name="テキスト ボックス 10">
            <a:extLst>
              <a:ext uri="{FF2B5EF4-FFF2-40B4-BE49-F238E27FC236}">
                <a16:creationId xmlns:a16="http://schemas.microsoft.com/office/drawing/2014/main" id="{6FB2E141-4825-46CF-82E2-285BE89E7F6B}"/>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共同体の場合は、構成員の情報を以下に記載すること。（共同体でない場合は、本スライドは削除すること）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構成員が複数の場合は、構成員ごとに１枚づつ作成すること。</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557434834"/>
              </p:ext>
            </p:extLst>
          </p:nvPr>
        </p:nvGraphicFramePr>
        <p:xfrm>
          <a:off x="171450" y="992543"/>
          <a:ext cx="9563100" cy="5040000"/>
        </p:xfrm>
        <a:graphic>
          <a:graphicData uri="http://schemas.openxmlformats.org/drawingml/2006/table">
            <a:tbl>
              <a:tblPr firstRow="1" bandRow="1">
                <a:tableStyleId>{5C22544A-7EE6-4342-B048-85BDC9FD1C3A}</a:tableStyleId>
              </a:tblPr>
              <a:tblGrid>
                <a:gridCol w="2063750">
                  <a:extLst>
                    <a:ext uri="{9D8B030D-6E8A-4147-A177-3AD203B41FA5}">
                      <a16:colId xmlns:a16="http://schemas.microsoft.com/office/drawing/2014/main" val="2888364897"/>
                    </a:ext>
                  </a:extLst>
                </a:gridCol>
                <a:gridCol w="1676400">
                  <a:extLst>
                    <a:ext uri="{9D8B030D-6E8A-4147-A177-3AD203B41FA5}">
                      <a16:colId xmlns:a16="http://schemas.microsoft.com/office/drawing/2014/main" val="261771326"/>
                    </a:ext>
                  </a:extLst>
                </a:gridCol>
                <a:gridCol w="5822950">
                  <a:extLst>
                    <a:ext uri="{9D8B030D-6E8A-4147-A177-3AD203B41FA5}">
                      <a16:colId xmlns:a16="http://schemas.microsoft.com/office/drawing/2014/main" val="1646411610"/>
                    </a:ext>
                  </a:extLst>
                </a:gridCol>
              </a:tblGrid>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商号又は名称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フリガナ</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33961039"/>
                  </a:ext>
                </a:extLst>
              </a:tr>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代表者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役職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51623932"/>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氏名（フリガナ）</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65645531"/>
                  </a:ext>
                </a:extLst>
              </a:tr>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住所（所在地）</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77417862"/>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＊＊県＊＊市＊＊町***番地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15866143"/>
                  </a:ext>
                </a:extLst>
              </a:tr>
              <a:tr h="39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担当者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役職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88224776"/>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氏名（フリガナ）</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85573756"/>
                  </a:ext>
                </a:extLst>
              </a:tr>
              <a:tr h="57600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担当者の連絡先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電話番号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41998232"/>
                  </a:ext>
                </a:extLst>
              </a:tr>
              <a:tr h="57600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メールアドレス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52486265"/>
                  </a:ext>
                </a:extLst>
              </a:tr>
            </a:tbl>
          </a:graphicData>
        </a:graphic>
      </p:graphicFrame>
      <p:sp>
        <p:nvSpPr>
          <p:cNvPr id="6" name="スライド番号プレースホルダー 2">
            <a:extLst>
              <a:ext uri="{FF2B5EF4-FFF2-40B4-BE49-F238E27FC236}">
                <a16:creationId xmlns:a16="http://schemas.microsoft.com/office/drawing/2014/main" id="{A7201B1D-286F-40F5-831A-AB7A5F0BA0F3}"/>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2</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4026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２　事業概要　</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実施主体（商号又は名称）を記載</a:t>
            </a:r>
            <a:r>
              <a:rPr kumimoji="1" lang="en-US" altLang="ja-JP" sz="1400" b="1" dirty="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422439039"/>
              </p:ext>
            </p:extLst>
          </p:nvPr>
        </p:nvGraphicFramePr>
        <p:xfrm>
          <a:off x="171450" y="533173"/>
          <a:ext cx="9616440" cy="6249079"/>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888364897"/>
                    </a:ext>
                  </a:extLst>
                </a:gridCol>
                <a:gridCol w="3571240">
                  <a:extLst>
                    <a:ext uri="{9D8B030D-6E8A-4147-A177-3AD203B41FA5}">
                      <a16:colId xmlns:a16="http://schemas.microsoft.com/office/drawing/2014/main" val="261771326"/>
                    </a:ext>
                  </a:extLst>
                </a:gridCol>
                <a:gridCol w="416560">
                  <a:extLst>
                    <a:ext uri="{9D8B030D-6E8A-4147-A177-3AD203B41FA5}">
                      <a16:colId xmlns:a16="http://schemas.microsoft.com/office/drawing/2014/main" val="1041683336"/>
                    </a:ext>
                  </a:extLst>
                </a:gridCol>
                <a:gridCol w="1475740">
                  <a:extLst>
                    <a:ext uri="{9D8B030D-6E8A-4147-A177-3AD203B41FA5}">
                      <a16:colId xmlns:a16="http://schemas.microsoft.com/office/drawing/2014/main" val="3679373679"/>
                    </a:ext>
                  </a:extLst>
                </a:gridCol>
                <a:gridCol w="2705100">
                  <a:extLst>
                    <a:ext uri="{9D8B030D-6E8A-4147-A177-3AD203B41FA5}">
                      <a16:colId xmlns:a16="http://schemas.microsoft.com/office/drawing/2014/main" val="1895883193"/>
                    </a:ext>
                  </a:extLst>
                </a:gridCol>
              </a:tblGrid>
              <a:tr h="303117">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事業の名称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l">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長浜市</a:t>
                      </a:r>
                      <a:r>
                        <a:rPr kumimoji="1" lang="en-US" altLang="ja-JP" sz="1100" b="0" dirty="0">
                          <a:solidFill>
                            <a:schemeClr val="tx1"/>
                          </a:solidFill>
                          <a:latin typeface="Meiryo UI" panose="020B0604030504040204" pitchFamily="50" charset="-128"/>
                          <a:ea typeface="Meiryo UI" panose="020B0604030504040204" pitchFamily="50" charset="-128"/>
                        </a:rPr>
                        <a:t>DX</a:t>
                      </a:r>
                      <a:r>
                        <a:rPr kumimoji="1" lang="ja-JP" altLang="en-US" sz="1100" b="0" dirty="0">
                          <a:solidFill>
                            <a:schemeClr val="tx1"/>
                          </a:solidFill>
                          <a:latin typeface="Meiryo UI" panose="020B0604030504040204" pitchFamily="50" charset="-128"/>
                          <a:ea typeface="Meiryo UI" panose="020B0604030504040204" pitchFamily="50" charset="-128"/>
                        </a:rPr>
                        <a:t>実証実験プロジェクト事業</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総事業費</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千円</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48638372"/>
                  </a:ext>
                </a:extLst>
              </a:tr>
              <a:tr h="418072">
                <a:tc vMerge="1">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4">
                  <a:txBody>
                    <a:bodyPr/>
                    <a:lstStyle/>
                    <a:p>
                      <a:pPr algn="l">
                        <a:lnSpc>
                          <a:spcPts val="2000"/>
                        </a:lnSpc>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事業名を記載</a:t>
                      </a:r>
                      <a:r>
                        <a:rPr kumimoji="1" lang="en-US" altLang="ja-JP"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3250891"/>
                  </a:ext>
                </a:extLst>
              </a:tr>
              <a:tr h="471164">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対応する本市が示す</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個別応募テーマ</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4">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スライド外下部にある一覧から選択すること。（</a:t>
                      </a:r>
                      <a:r>
                        <a:rPr kumimoji="1" lang="en-US" altLang="ja-JP" sz="1100" b="0" dirty="0">
                          <a:solidFill>
                            <a:schemeClr val="tx1"/>
                          </a:solidFill>
                          <a:latin typeface="Meiryo UI" panose="020B0604030504040204" pitchFamily="50" charset="-128"/>
                          <a:ea typeface="Meiryo UI" panose="020B0604030504040204" pitchFamily="50" charset="-128"/>
                        </a:rPr>
                        <a:t>No.</a:t>
                      </a:r>
                      <a:r>
                        <a:rPr kumimoji="1" lang="ja-JP" altLang="en-US" sz="1100" b="0" dirty="0">
                          <a:solidFill>
                            <a:schemeClr val="tx1"/>
                          </a:solidFill>
                          <a:latin typeface="Meiryo UI" panose="020B0604030504040204" pitchFamily="50" charset="-128"/>
                          <a:ea typeface="Meiryo UI" panose="020B0604030504040204" pitchFamily="50" charset="-128"/>
                        </a:rPr>
                        <a:t>も記載すること）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3961039"/>
                  </a:ext>
                </a:extLst>
              </a:tr>
              <a:tr h="1307016">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事業概要</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4">
                  <a:txBody>
                    <a:bodyPr/>
                    <a:lstStyle/>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本事業の概要について、</a:t>
                      </a:r>
                      <a:r>
                        <a:rPr kumimoji="1" lang="ja-JP" altLang="en-US" sz="1400" b="0" u="sng" dirty="0">
                          <a:solidFill>
                            <a:schemeClr val="tx1"/>
                          </a:solidFill>
                          <a:latin typeface="Meiryo UI" panose="020B0604030504040204" pitchFamily="50" charset="-128"/>
                          <a:ea typeface="Meiryo UI" panose="020B0604030504040204" pitchFamily="50" charset="-128"/>
                        </a:rPr>
                        <a:t>５行以内で簡潔に</a:t>
                      </a:r>
                      <a:r>
                        <a:rPr kumimoji="1" lang="ja-JP" altLang="en-US" sz="1400" b="0" dirty="0">
                          <a:solidFill>
                            <a:schemeClr val="tx1"/>
                          </a:solidFill>
                          <a:latin typeface="Meiryo UI" panose="020B0604030504040204" pitchFamily="50" charset="-128"/>
                          <a:ea typeface="Meiryo UI" panose="020B0604030504040204" pitchFamily="50" charset="-128"/>
                        </a:rPr>
                        <a:t>記載すること。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課題、解決方法、どのような効果を見込んでいるかがわかるように記載すること。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T w="63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1623932"/>
                  </a:ext>
                </a:extLst>
              </a:tr>
              <a:tr h="374313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具体サービス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デジタル技術を活用したサービス等について完結に記載すること。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＊＊＊＊＊サービス</a:t>
                      </a:r>
                      <a:r>
                        <a:rPr kumimoji="1" lang="en-US" altLang="ja-JP" sz="1400" b="0" dirty="0">
                          <a:solidFill>
                            <a:schemeClr val="tx1"/>
                          </a:solidFill>
                          <a:latin typeface="Meiryo UI" panose="020B0604030504040204" pitchFamily="50" charset="-128"/>
                          <a:ea typeface="Meiryo UI" panose="020B0604030504040204" pitchFamily="50" charset="-128"/>
                        </a:rPr>
                        <a:t>】</a:t>
                      </a: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＊＊＊＊＊システム</a:t>
                      </a:r>
                      <a:r>
                        <a:rPr kumimoji="1" lang="en-US" altLang="ja-JP" sz="1400" b="0" dirty="0">
                          <a:solidFill>
                            <a:schemeClr val="tx1"/>
                          </a:solidFill>
                          <a:latin typeface="Meiryo UI" panose="020B0604030504040204" pitchFamily="50" charset="-128"/>
                          <a:ea typeface="Meiryo UI" panose="020B0604030504040204" pitchFamily="50" charset="-128"/>
                        </a:rPr>
                        <a:t>】</a:t>
                      </a: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5645531"/>
                  </a:ext>
                </a:extLst>
              </a:tr>
            </a:tbl>
          </a:graphicData>
        </a:graphic>
      </p:graphicFrame>
      <p:sp>
        <p:nvSpPr>
          <p:cNvPr id="6" name="テキスト ボックス 5">
            <a:extLst>
              <a:ext uri="{FF2B5EF4-FFF2-40B4-BE49-F238E27FC236}">
                <a16:creationId xmlns:a16="http://schemas.microsoft.com/office/drawing/2014/main" id="{977B9006-0C7B-4B60-877B-B09CA59EF517}"/>
              </a:ext>
            </a:extLst>
          </p:cNvPr>
          <p:cNvSpPr txBox="1"/>
          <p:nvPr/>
        </p:nvSpPr>
        <p:spPr>
          <a:xfrm>
            <a:off x="5416550" y="171514"/>
            <a:ext cx="4006850" cy="276999"/>
          </a:xfrm>
          <a:prstGeom prst="rect">
            <a:avLst/>
          </a:prstGeom>
          <a:noFill/>
        </p:spPr>
        <p:txBody>
          <a:bodyPr wrap="square" rtlCol="0" anchor="t">
            <a:spAutoFit/>
          </a:bodyPr>
          <a:lstStyle/>
          <a:p>
            <a:pPr algn="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公表資料として作成すること。</a:t>
            </a:r>
          </a:p>
        </p:txBody>
      </p:sp>
      <p:sp>
        <p:nvSpPr>
          <p:cNvPr id="2" name="正方形/長方形 1">
            <a:extLst>
              <a:ext uri="{FF2B5EF4-FFF2-40B4-BE49-F238E27FC236}">
                <a16:creationId xmlns:a16="http://schemas.microsoft.com/office/drawing/2014/main" id="{181DE8B3-86E2-4E18-84A7-FAA30E5FFECB}"/>
              </a:ext>
            </a:extLst>
          </p:cNvPr>
          <p:cNvSpPr/>
          <p:nvPr/>
        </p:nvSpPr>
        <p:spPr>
          <a:xfrm>
            <a:off x="5321300" y="3302000"/>
            <a:ext cx="4343400" cy="32385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イメージ図等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（レイアウト任意）</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画像データ等は圧縮処理を施したうえで</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添付すること（データ容量削減のため）。</a:t>
            </a:r>
          </a:p>
        </p:txBody>
      </p:sp>
      <p:sp>
        <p:nvSpPr>
          <p:cNvPr id="9" name="スライド番号プレースホルダー 2">
            <a:extLst>
              <a:ext uri="{FF2B5EF4-FFF2-40B4-BE49-F238E27FC236}">
                <a16:creationId xmlns:a16="http://schemas.microsoft.com/office/drawing/2014/main" id="{5B6B742B-7E9E-4837-A2C0-D2281139155F}"/>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3</a:t>
            </a:fld>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29DF4CF-B2FD-4501-9B5D-639D6AC13D37}"/>
              </a:ext>
            </a:extLst>
          </p:cNvPr>
          <p:cNvSpPr txBox="1"/>
          <p:nvPr/>
        </p:nvSpPr>
        <p:spPr>
          <a:xfrm>
            <a:off x="241300" y="7023100"/>
            <a:ext cx="6457950" cy="3000821"/>
          </a:xfrm>
          <a:prstGeom prst="rect">
            <a:avLst/>
          </a:prstGeom>
          <a:solidFill>
            <a:schemeClr val="accent6">
              <a:lumMod val="20000"/>
              <a:lumOff val="80000"/>
            </a:schemeClr>
          </a:solidFill>
        </p:spPr>
        <p:txBody>
          <a:bodyPr wrap="square" rtlCol="0">
            <a:spAutoFit/>
          </a:bodyPr>
          <a:lstStyle/>
          <a:p>
            <a:r>
              <a:rPr kumimoji="1" lang="ja-JP" altLang="en-US" sz="1050" b="1" u="sng" dirty="0"/>
              <a:t>個別応募テーマ</a:t>
            </a:r>
            <a:endParaRPr kumimoji="1" lang="en-US" altLang="ja-JP" sz="1050" b="1" u="sng" dirty="0"/>
          </a:p>
          <a:p>
            <a:r>
              <a:rPr kumimoji="1" lang="en-US" altLang="ja-JP" sz="1050" dirty="0"/>
              <a:t>01 </a:t>
            </a:r>
            <a:r>
              <a:rPr kumimoji="1" lang="ja-JP" altLang="en-US" sz="1050" dirty="0"/>
              <a:t>市民の身近に図書館サービスがある体制づくり</a:t>
            </a:r>
          </a:p>
          <a:p>
            <a:r>
              <a:rPr kumimoji="1" lang="en-US" altLang="ja-JP" sz="1050" dirty="0"/>
              <a:t>02 </a:t>
            </a:r>
            <a:r>
              <a:rPr kumimoji="1" lang="ja-JP" altLang="en-US" sz="1050" dirty="0"/>
              <a:t>子ども読書活動の活性化</a:t>
            </a:r>
          </a:p>
          <a:p>
            <a:r>
              <a:rPr kumimoji="1" lang="en-US" altLang="ja-JP" sz="1050" dirty="0"/>
              <a:t>03 </a:t>
            </a:r>
            <a:r>
              <a:rPr kumimoji="1" lang="ja-JP" altLang="en-US" sz="1050" dirty="0"/>
              <a:t>地域資料サービスの実践</a:t>
            </a:r>
          </a:p>
          <a:p>
            <a:r>
              <a:rPr kumimoji="1" lang="en-US" altLang="ja-JP" sz="1050" dirty="0"/>
              <a:t>04 </a:t>
            </a:r>
            <a:r>
              <a:rPr kumimoji="1" lang="ja-JP" altLang="en-US" sz="1050" dirty="0"/>
              <a:t>ごみ収集等に関する緊急連絡等の円滑化</a:t>
            </a:r>
          </a:p>
          <a:p>
            <a:r>
              <a:rPr kumimoji="1" lang="en-US" altLang="ja-JP" sz="1050" dirty="0"/>
              <a:t>05 </a:t>
            </a:r>
            <a:r>
              <a:rPr kumimoji="1" lang="ja-JP" altLang="en-US" sz="1050" dirty="0"/>
              <a:t>ごみの不適正排出・不法投棄の防止対策</a:t>
            </a:r>
          </a:p>
          <a:p>
            <a:r>
              <a:rPr kumimoji="1" lang="en-US" altLang="ja-JP" sz="1050" dirty="0"/>
              <a:t>06 </a:t>
            </a:r>
            <a:r>
              <a:rPr kumimoji="1" lang="ja-JP" altLang="en-US" sz="1050" dirty="0"/>
              <a:t>テクノロジーを活用したカラスの追い払い等</a:t>
            </a:r>
          </a:p>
          <a:p>
            <a:r>
              <a:rPr kumimoji="1" lang="en-US" altLang="ja-JP" sz="1050" dirty="0"/>
              <a:t>07 </a:t>
            </a:r>
            <a:r>
              <a:rPr kumimoji="1" lang="ja-JP" altLang="en-US" sz="1050" dirty="0"/>
              <a:t>デジタルによる重層的支援体制の整備</a:t>
            </a:r>
          </a:p>
          <a:p>
            <a:r>
              <a:rPr kumimoji="1" lang="en-US" altLang="ja-JP" sz="1050" dirty="0"/>
              <a:t>08 AI</a:t>
            </a:r>
            <a:r>
              <a:rPr kumimoji="1" lang="ja-JP" altLang="en-US" sz="1050" dirty="0"/>
              <a:t>を活用した心の健康に関する悩み相談事業</a:t>
            </a:r>
          </a:p>
          <a:p>
            <a:r>
              <a:rPr kumimoji="1" lang="en-US" altLang="ja-JP" sz="1050" dirty="0"/>
              <a:t>09 AI</a:t>
            </a:r>
            <a:r>
              <a:rPr kumimoji="1" lang="ja-JP" altLang="en-US" sz="1050" dirty="0"/>
              <a:t>を活用したゲートキーパーの養成・レベルアップ事業</a:t>
            </a:r>
          </a:p>
          <a:p>
            <a:r>
              <a:rPr kumimoji="1" lang="en-US" altLang="ja-JP" sz="1050" dirty="0"/>
              <a:t>10 </a:t>
            </a:r>
            <a:r>
              <a:rPr kumimoji="1" lang="ja-JP" altLang="en-US" sz="1050" dirty="0"/>
              <a:t>予防接種予診票の電子化・予防接種記録と接種スケジュールの管理及び接種勧奨の電子化</a:t>
            </a:r>
          </a:p>
          <a:p>
            <a:r>
              <a:rPr kumimoji="1" lang="en-US" altLang="ja-JP" sz="1050" dirty="0"/>
              <a:t>11 </a:t>
            </a:r>
            <a:r>
              <a:rPr kumimoji="1" lang="ja-JP" altLang="en-US" sz="1050" dirty="0"/>
              <a:t>人工衛星データを活用した農地パトロールや作付調査</a:t>
            </a:r>
          </a:p>
          <a:p>
            <a:r>
              <a:rPr kumimoji="1" lang="en-US" altLang="ja-JP" sz="1050" dirty="0"/>
              <a:t>12 </a:t>
            </a:r>
            <a:r>
              <a:rPr kumimoji="1" lang="ja-JP" altLang="en-US" sz="1050" dirty="0"/>
              <a:t>地域公共交通の運行状況の見える化</a:t>
            </a:r>
          </a:p>
          <a:p>
            <a:r>
              <a:rPr kumimoji="1" lang="en-US" altLang="ja-JP" sz="1050" dirty="0"/>
              <a:t>13 </a:t>
            </a:r>
            <a:r>
              <a:rPr kumimoji="1" lang="ja-JP" altLang="en-US" sz="1050" dirty="0"/>
              <a:t>デマンド型乗合タクシー運行管理業務の効率化</a:t>
            </a:r>
          </a:p>
          <a:p>
            <a:r>
              <a:rPr kumimoji="1" lang="en-US" altLang="ja-JP" sz="1050" dirty="0"/>
              <a:t>14-1 </a:t>
            </a:r>
            <a:r>
              <a:rPr kumimoji="1" lang="ja-JP" altLang="en-US" sz="1050" dirty="0"/>
              <a:t>フリー提案（①多様で柔軟な「働き方の創造」プロジェクト）</a:t>
            </a:r>
          </a:p>
          <a:p>
            <a:r>
              <a:rPr kumimoji="1" lang="en-US" altLang="ja-JP" sz="1050" dirty="0"/>
              <a:t>14-2 </a:t>
            </a:r>
            <a:r>
              <a:rPr kumimoji="1" lang="ja-JP" altLang="en-US" sz="1050" dirty="0"/>
              <a:t>フリー提案（②長浜に人を呼び込む「活躍の場創出」プロジェクト）</a:t>
            </a:r>
          </a:p>
          <a:p>
            <a:r>
              <a:rPr kumimoji="1" lang="en-US" altLang="ja-JP" sz="1050" dirty="0"/>
              <a:t>14-3 </a:t>
            </a:r>
            <a:r>
              <a:rPr kumimoji="1" lang="ja-JP" altLang="en-US" sz="1050" dirty="0"/>
              <a:t>フリー提案（③子どもと若者を包括的に応援する「未来のこども育成」プロジェクト）</a:t>
            </a:r>
          </a:p>
          <a:p>
            <a:r>
              <a:rPr kumimoji="1" lang="en-US" altLang="ja-JP" sz="1050" dirty="0"/>
              <a:t>14-4 </a:t>
            </a:r>
            <a:r>
              <a:rPr kumimoji="1" lang="ja-JP" altLang="en-US" sz="1050" dirty="0"/>
              <a:t>フリー提案（④それぞれの地域が魅力を高め合う「持続的なまちづくり」プロジェクト）</a:t>
            </a:r>
          </a:p>
        </p:txBody>
      </p:sp>
    </p:spTree>
    <p:extLst>
      <p:ext uri="{BB962C8B-B14F-4D97-AF65-F5344CB8AC3E}">
        <p14:creationId xmlns:p14="http://schemas.microsoft.com/office/powerpoint/2010/main" val="3167898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２　</a:t>
            </a:r>
            <a:r>
              <a:rPr kumimoji="1" lang="ja-JP" altLang="en-US" sz="1400" b="1" dirty="0">
                <a:solidFill>
                  <a:schemeClr val="tx1"/>
                </a:solidFill>
                <a:latin typeface="Meiryo UI" panose="020B0604030504040204" pitchFamily="50" charset="-128"/>
                <a:ea typeface="Meiryo UI" panose="020B0604030504040204" pitchFamily="50" charset="-128"/>
                <a:cs typeface="Arial" panose="020B0604020202020204" pitchFamily="34" charset="0"/>
              </a:rPr>
              <a:t>事業の実施によって解決を図る課題及び実現したい姿（目的）</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448267298"/>
              </p:ext>
            </p:extLst>
          </p:nvPr>
        </p:nvGraphicFramePr>
        <p:xfrm>
          <a:off x="171450" y="533172"/>
          <a:ext cx="9563100" cy="6207670"/>
        </p:xfrm>
        <a:graphic>
          <a:graphicData uri="http://schemas.openxmlformats.org/drawingml/2006/table">
            <a:tbl>
              <a:tblPr firstRow="1" bandRow="1">
                <a:tableStyleId>{5C22544A-7EE6-4342-B048-85BDC9FD1C3A}</a:tableStyleId>
              </a:tblPr>
              <a:tblGrid>
                <a:gridCol w="9563100">
                  <a:extLst>
                    <a:ext uri="{9D8B030D-6E8A-4147-A177-3AD203B41FA5}">
                      <a16:colId xmlns:a16="http://schemas.microsoft.com/office/drawing/2014/main" val="2888364897"/>
                    </a:ext>
                  </a:extLst>
                </a:gridCol>
              </a:tblGrid>
              <a:tr h="476470">
                <a:tc>
                  <a:txBody>
                    <a:bodyPr/>
                    <a:lstStyle/>
                    <a:p>
                      <a:pPr algn="l"/>
                      <a:r>
                        <a:rPr kumimoji="1" lang="ja-JP" altLang="en-US" sz="1200" b="1" dirty="0">
                          <a:solidFill>
                            <a:schemeClr val="tx1"/>
                          </a:solidFill>
                          <a:latin typeface="Meiryo UI" panose="020B0604030504040204" pitchFamily="50" charset="-128"/>
                          <a:ea typeface="Meiryo UI" panose="020B0604030504040204" pitchFamily="50" charset="-128"/>
                        </a:rPr>
                        <a:t>■事業の実施によって解決を図る課題</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事業の実施によって、具体的にどのような地域課題等の解決を図るのか記載すること。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33961039"/>
                  </a:ext>
                </a:extLst>
              </a:tr>
              <a:tr h="2628000">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51623932"/>
                  </a:ext>
                </a:extLst>
              </a:tr>
              <a:tr h="475200">
                <a:tc>
                  <a:txBody>
                    <a:bodyPr/>
                    <a:lstStyle/>
                    <a:p>
                      <a:pPr algn="l"/>
                      <a:r>
                        <a:rPr kumimoji="1" lang="ja-JP" altLang="en-US" sz="1200" b="1" dirty="0">
                          <a:solidFill>
                            <a:schemeClr val="tx1"/>
                          </a:solidFill>
                          <a:latin typeface="Meiryo UI" panose="020B0604030504040204" pitchFamily="50" charset="-128"/>
                          <a:ea typeface="Meiryo UI" panose="020B0604030504040204" pitchFamily="50" charset="-128"/>
                        </a:rPr>
                        <a:t>■事業の実施によって実現したい姿（目的）</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事業の実施を通じて、どのような姿（目的）を実現したいのかについて記載すること。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65645531"/>
                  </a:ext>
                </a:extLst>
              </a:tr>
              <a:tr h="2628000">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80965191"/>
                  </a:ext>
                </a:extLst>
              </a:tr>
            </a:tbl>
          </a:graphicData>
        </a:graphic>
      </p:graphicFrame>
      <p:sp>
        <p:nvSpPr>
          <p:cNvPr id="11" name="スライド番号プレースホルダー 2">
            <a:extLst>
              <a:ext uri="{FF2B5EF4-FFF2-40B4-BE49-F238E27FC236}">
                <a16:creationId xmlns:a16="http://schemas.microsoft.com/office/drawing/2014/main" id="{0B809FEE-0509-46BC-8A43-89ACC6E7A2A1}"/>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4</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985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３　事業内容・サービス内容（</a:t>
            </a:r>
            <a:r>
              <a:rPr kumimoji="1" lang="en-US" altLang="ja-JP" sz="1400" b="1" dirty="0">
                <a:solidFill>
                  <a:schemeClr val="tx1"/>
                </a:solidFill>
                <a:latin typeface="Meiryo UI" panose="020B0604030504040204" pitchFamily="50" charset="-128"/>
                <a:ea typeface="Meiryo UI" panose="020B0604030504040204" pitchFamily="50" charset="-128"/>
              </a:rPr>
              <a:t>X/X</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617245674"/>
              </p:ext>
            </p:extLst>
          </p:nvPr>
        </p:nvGraphicFramePr>
        <p:xfrm>
          <a:off x="171450" y="725513"/>
          <a:ext cx="9563100" cy="605016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888364897"/>
                    </a:ext>
                  </a:extLst>
                </a:gridCol>
                <a:gridCol w="1587500">
                  <a:extLst>
                    <a:ext uri="{9D8B030D-6E8A-4147-A177-3AD203B41FA5}">
                      <a16:colId xmlns:a16="http://schemas.microsoft.com/office/drawing/2014/main" val="261771326"/>
                    </a:ext>
                  </a:extLst>
                </a:gridCol>
                <a:gridCol w="6527800">
                  <a:extLst>
                    <a:ext uri="{9D8B030D-6E8A-4147-A177-3AD203B41FA5}">
                      <a16:colId xmlns:a16="http://schemas.microsoft.com/office/drawing/2014/main" val="4116580295"/>
                    </a:ext>
                  </a:extLst>
                </a:gridCol>
              </a:tblGrid>
              <a:tr h="43839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サービス名</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l">
                        <a:lnSpc>
                          <a:spcPts val="2000"/>
                        </a:lnSpc>
                      </a:pPr>
                      <a:r>
                        <a:rPr kumimoji="1" lang="ja-JP" altLang="en-US" sz="1400" b="0" dirty="0">
                          <a:solidFill>
                            <a:schemeClr val="tx1"/>
                          </a:solidFill>
                          <a:latin typeface="Meiryo UI" panose="020B0604030504040204" pitchFamily="50" charset="-128"/>
                          <a:ea typeface="Meiryo UI" panose="020B0604030504040204" pitchFamily="50" charset="-128"/>
                        </a:rPr>
                        <a:t>～～～サービス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923250891"/>
                  </a:ext>
                </a:extLst>
              </a:tr>
              <a:tr h="43747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ターゲット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本サービスを利用するユーザーの具体的なイメージを記載すること。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33961039"/>
                  </a:ext>
                </a:extLst>
              </a:tr>
              <a:tr h="349949">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事業の具体的な内容等</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127843618"/>
                  </a:ext>
                </a:extLst>
              </a:tr>
              <a:tr h="4824347">
                <a:tc gridSpan="3">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51623932"/>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１枚に記載し切れない場合は、３枚までに納めること。</a:t>
            </a:r>
          </a:p>
        </p:txBody>
      </p:sp>
      <p:sp>
        <p:nvSpPr>
          <p:cNvPr id="10" name="正方形/長方形 9">
            <a:extLst>
              <a:ext uri="{FF2B5EF4-FFF2-40B4-BE49-F238E27FC236}">
                <a16:creationId xmlns:a16="http://schemas.microsoft.com/office/drawing/2014/main" id="{3F342486-1627-48D2-B3A1-63C95D086737}"/>
              </a:ext>
            </a:extLst>
          </p:cNvPr>
          <p:cNvSpPr/>
          <p:nvPr/>
        </p:nvSpPr>
        <p:spPr>
          <a:xfrm>
            <a:off x="5321300" y="3479800"/>
            <a:ext cx="4343400" cy="32385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イメージ図等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（レイアウト任意）</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画像データ等は圧縮処理を施したうえで</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添付すること（データ容量削減のため）。</a:t>
            </a:r>
          </a:p>
        </p:txBody>
      </p:sp>
      <p:sp>
        <p:nvSpPr>
          <p:cNvPr id="11" name="テキスト ボックス 10">
            <a:extLst>
              <a:ext uri="{FF2B5EF4-FFF2-40B4-BE49-F238E27FC236}">
                <a16:creationId xmlns:a16="http://schemas.microsoft.com/office/drawing/2014/main" id="{59787504-4EC4-43BD-98E3-C6DD4E6B7760}"/>
              </a:ext>
            </a:extLst>
          </p:cNvPr>
          <p:cNvSpPr txBox="1"/>
          <p:nvPr/>
        </p:nvSpPr>
        <p:spPr>
          <a:xfrm>
            <a:off x="171450" y="1964157"/>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事業の内容や本サービスを使ってどのように実証するのかについて具体的に記載すること。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イラストや写真等を用いてサービスの具体的内容を説明するとともに、地域や住民等に対してどのような利便性等をもたらすものであるか記載すること。</a:t>
            </a:r>
          </a:p>
        </p:txBody>
      </p:sp>
      <p:sp>
        <p:nvSpPr>
          <p:cNvPr id="12" name="スライド番号プレースホルダー 2">
            <a:extLst>
              <a:ext uri="{FF2B5EF4-FFF2-40B4-BE49-F238E27FC236}">
                <a16:creationId xmlns:a16="http://schemas.microsoft.com/office/drawing/2014/main" id="{A14A8C8B-AC4C-4E9F-A824-62FEB8B3534C}"/>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5</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9881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４　事業の達成目標等（</a:t>
            </a:r>
            <a:r>
              <a:rPr kumimoji="1" lang="en-US" altLang="ja-JP" sz="1400" b="1" dirty="0">
                <a:solidFill>
                  <a:schemeClr val="tx1"/>
                </a:solidFill>
                <a:latin typeface="Meiryo UI" panose="020B0604030504040204" pitchFamily="50" charset="-128"/>
                <a:ea typeface="Meiryo UI" panose="020B0604030504040204" pitchFamily="50" charset="-128"/>
              </a:rPr>
              <a:t>1/2</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498091335"/>
              </p:ext>
            </p:extLst>
          </p:nvPr>
        </p:nvGraphicFramePr>
        <p:xfrm>
          <a:off x="222500" y="1269998"/>
          <a:ext cx="9461000" cy="2100654"/>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888364897"/>
                    </a:ext>
                  </a:extLst>
                </a:gridCol>
                <a:gridCol w="1123700">
                  <a:extLst>
                    <a:ext uri="{9D8B030D-6E8A-4147-A177-3AD203B41FA5}">
                      <a16:colId xmlns:a16="http://schemas.microsoft.com/office/drawing/2014/main" val="261771326"/>
                    </a:ext>
                  </a:extLst>
                </a:gridCol>
                <a:gridCol w="772667">
                  <a:extLst>
                    <a:ext uri="{9D8B030D-6E8A-4147-A177-3AD203B41FA5}">
                      <a16:colId xmlns:a16="http://schemas.microsoft.com/office/drawing/2014/main" val="2276140363"/>
                    </a:ext>
                  </a:extLst>
                </a:gridCol>
                <a:gridCol w="2593083">
                  <a:extLst>
                    <a:ext uri="{9D8B030D-6E8A-4147-A177-3AD203B41FA5}">
                      <a16:colId xmlns:a16="http://schemas.microsoft.com/office/drawing/2014/main" val="3083250953"/>
                    </a:ext>
                  </a:extLst>
                </a:gridCol>
                <a:gridCol w="560583">
                  <a:extLst>
                    <a:ext uri="{9D8B030D-6E8A-4147-A177-3AD203B41FA5}">
                      <a16:colId xmlns:a16="http://schemas.microsoft.com/office/drawing/2014/main" val="106605516"/>
                    </a:ext>
                  </a:extLst>
                </a:gridCol>
                <a:gridCol w="159417">
                  <a:extLst>
                    <a:ext uri="{9D8B030D-6E8A-4147-A177-3AD203B41FA5}">
                      <a16:colId xmlns:a16="http://schemas.microsoft.com/office/drawing/2014/main" val="1616779388"/>
                    </a:ext>
                  </a:extLst>
                </a:gridCol>
                <a:gridCol w="1137600">
                  <a:extLst>
                    <a:ext uri="{9D8B030D-6E8A-4147-A177-3AD203B41FA5}">
                      <a16:colId xmlns:a16="http://schemas.microsoft.com/office/drawing/2014/main" val="232955568"/>
                    </a:ext>
                  </a:extLst>
                </a:gridCol>
                <a:gridCol w="720000">
                  <a:extLst>
                    <a:ext uri="{9D8B030D-6E8A-4147-A177-3AD203B41FA5}">
                      <a16:colId xmlns:a16="http://schemas.microsoft.com/office/drawing/2014/main" val="1982728775"/>
                    </a:ext>
                  </a:extLst>
                </a:gridCol>
                <a:gridCol w="1136650">
                  <a:extLst>
                    <a:ext uri="{9D8B030D-6E8A-4147-A177-3AD203B41FA5}">
                      <a16:colId xmlns:a16="http://schemas.microsoft.com/office/drawing/2014/main" val="3356398371"/>
                    </a:ext>
                  </a:extLst>
                </a:gridCol>
              </a:tblGrid>
              <a:tr h="377192">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アウトプット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94328489"/>
                  </a:ext>
                </a:extLst>
              </a:tr>
              <a:tr h="519731">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3250891"/>
                  </a:ext>
                </a:extLst>
              </a:tr>
              <a:tr h="519731">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0938546"/>
                  </a:ext>
                </a:extLst>
              </a:tr>
              <a:tr h="288000">
                <a:tc gridSpan="3">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4">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1623932"/>
                  </a:ext>
                </a:extLst>
              </a:tr>
              <a:tr h="396000">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4">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0975308"/>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事業の成果が地域の課題解決等に資するものであることを計測するための</a:t>
            </a: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KPI</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として、</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　 適切なアウトプット指標（活動指標）、アウトカム指標（成果指標）を</a:t>
            </a:r>
            <a:r>
              <a:rPr kumimoji="1" lang="ja-JP" altLang="en-US" sz="1200" b="1" u="sng" dirty="0">
                <a:latin typeface="Meiryo UI" panose="020B0604030504040204" pitchFamily="50" charset="-128"/>
                <a:ea typeface="Meiryo UI" panose="020B0604030504040204" pitchFamily="50" charset="-128"/>
                <a:cs typeface="Arial" panose="020B0604020202020204" pitchFamily="34" charset="0"/>
              </a:rPr>
              <a:t>それぞれ１つ以上</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設定すること。</a:t>
            </a:r>
          </a:p>
        </p:txBody>
      </p:sp>
      <p:sp>
        <p:nvSpPr>
          <p:cNvPr id="12" name="テキスト ボックス 11">
            <a:extLst>
              <a:ext uri="{FF2B5EF4-FFF2-40B4-BE49-F238E27FC236}">
                <a16:creationId xmlns:a16="http://schemas.microsoft.com/office/drawing/2014/main" id="{B58B1FF8-30EE-483B-9FC3-2DBC8B44BE6A}"/>
              </a:ext>
            </a:extLst>
          </p:cNvPr>
          <p:cNvSpPr txBox="1"/>
          <p:nvPr/>
        </p:nvSpPr>
        <p:spPr>
          <a:xfrm>
            <a:off x="171450" y="910178"/>
            <a:ext cx="9563100" cy="276999"/>
          </a:xfrm>
          <a:prstGeom prst="rect">
            <a:avLst/>
          </a:prstGeom>
          <a:noFill/>
        </p:spPr>
        <p:txBody>
          <a:bodyPr wrap="square" rtlCol="0" anchor="t">
            <a:spAutoFit/>
          </a:bodyPr>
          <a:lstStyle/>
          <a:p>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b="1" dirty="0">
                <a:latin typeface="Meiryo UI" panose="020B0604030504040204" pitchFamily="50" charset="-128"/>
                <a:ea typeface="Meiryo UI" panose="020B0604030504040204" pitchFamily="50" charset="-128"/>
                <a:cs typeface="Arial" panose="020B0604020202020204" pitchFamily="34" charset="0"/>
              </a:rPr>
              <a:t>アウトプット指標（活動指標）</a:t>
            </a:r>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endParaRPr kumimoji="1" lang="ja-JP" altLang="en-US" sz="1200" b="1" dirty="0">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14" name="表 13">
            <a:extLst>
              <a:ext uri="{FF2B5EF4-FFF2-40B4-BE49-F238E27FC236}">
                <a16:creationId xmlns:a16="http://schemas.microsoft.com/office/drawing/2014/main" id="{6C822A94-D3A6-4715-878C-AE139D22A560}"/>
              </a:ext>
            </a:extLst>
          </p:cNvPr>
          <p:cNvGraphicFramePr>
            <a:graphicFrameLocks noGrp="1"/>
          </p:cNvGraphicFramePr>
          <p:nvPr>
            <p:extLst>
              <p:ext uri="{D42A27DB-BD31-4B8C-83A1-F6EECF244321}">
                <p14:modId xmlns:p14="http://schemas.microsoft.com/office/powerpoint/2010/main" val="1229259816"/>
              </p:ext>
            </p:extLst>
          </p:nvPr>
        </p:nvGraphicFramePr>
        <p:xfrm>
          <a:off x="222500" y="3606798"/>
          <a:ext cx="9461000" cy="2100654"/>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888364897"/>
                    </a:ext>
                  </a:extLst>
                </a:gridCol>
                <a:gridCol w="1123700">
                  <a:extLst>
                    <a:ext uri="{9D8B030D-6E8A-4147-A177-3AD203B41FA5}">
                      <a16:colId xmlns:a16="http://schemas.microsoft.com/office/drawing/2014/main" val="261771326"/>
                    </a:ext>
                  </a:extLst>
                </a:gridCol>
                <a:gridCol w="772667">
                  <a:extLst>
                    <a:ext uri="{9D8B030D-6E8A-4147-A177-3AD203B41FA5}">
                      <a16:colId xmlns:a16="http://schemas.microsoft.com/office/drawing/2014/main" val="2276140363"/>
                    </a:ext>
                  </a:extLst>
                </a:gridCol>
                <a:gridCol w="2593083">
                  <a:extLst>
                    <a:ext uri="{9D8B030D-6E8A-4147-A177-3AD203B41FA5}">
                      <a16:colId xmlns:a16="http://schemas.microsoft.com/office/drawing/2014/main" val="3083250953"/>
                    </a:ext>
                  </a:extLst>
                </a:gridCol>
                <a:gridCol w="560583">
                  <a:extLst>
                    <a:ext uri="{9D8B030D-6E8A-4147-A177-3AD203B41FA5}">
                      <a16:colId xmlns:a16="http://schemas.microsoft.com/office/drawing/2014/main" val="106605516"/>
                    </a:ext>
                  </a:extLst>
                </a:gridCol>
                <a:gridCol w="159417">
                  <a:extLst>
                    <a:ext uri="{9D8B030D-6E8A-4147-A177-3AD203B41FA5}">
                      <a16:colId xmlns:a16="http://schemas.microsoft.com/office/drawing/2014/main" val="1616779388"/>
                    </a:ext>
                  </a:extLst>
                </a:gridCol>
                <a:gridCol w="1137600">
                  <a:extLst>
                    <a:ext uri="{9D8B030D-6E8A-4147-A177-3AD203B41FA5}">
                      <a16:colId xmlns:a16="http://schemas.microsoft.com/office/drawing/2014/main" val="232955568"/>
                    </a:ext>
                  </a:extLst>
                </a:gridCol>
                <a:gridCol w="720000">
                  <a:extLst>
                    <a:ext uri="{9D8B030D-6E8A-4147-A177-3AD203B41FA5}">
                      <a16:colId xmlns:a16="http://schemas.microsoft.com/office/drawing/2014/main" val="1982728775"/>
                    </a:ext>
                  </a:extLst>
                </a:gridCol>
                <a:gridCol w="1136650">
                  <a:extLst>
                    <a:ext uri="{9D8B030D-6E8A-4147-A177-3AD203B41FA5}">
                      <a16:colId xmlns:a16="http://schemas.microsoft.com/office/drawing/2014/main" val="3356398371"/>
                    </a:ext>
                  </a:extLst>
                </a:gridCol>
              </a:tblGrid>
              <a:tr h="377192">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②</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アウトプット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94328489"/>
                  </a:ext>
                </a:extLst>
              </a:tr>
              <a:tr h="519731">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3250891"/>
                  </a:ext>
                </a:extLst>
              </a:tr>
              <a:tr h="519731">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0938546"/>
                  </a:ext>
                </a:extLst>
              </a:tr>
              <a:tr h="288000">
                <a:tc gridSpan="3">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4">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1623932"/>
                  </a:ext>
                </a:extLst>
              </a:tr>
              <a:tr h="396000">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4">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0975308"/>
                  </a:ext>
                </a:extLst>
              </a:tr>
            </a:tbl>
          </a:graphicData>
        </a:graphic>
      </p:graphicFrame>
      <p:sp>
        <p:nvSpPr>
          <p:cNvPr id="15" name="スライド番号プレースホルダー 2">
            <a:extLst>
              <a:ext uri="{FF2B5EF4-FFF2-40B4-BE49-F238E27FC236}">
                <a16:creationId xmlns:a16="http://schemas.microsoft.com/office/drawing/2014/main" id="{4034EF48-96CA-4FBF-8B45-F3081CE4142C}"/>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6</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471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４　事業の達成目標等（</a:t>
            </a:r>
            <a:r>
              <a:rPr kumimoji="1" lang="en-US" altLang="ja-JP" sz="1400" b="1" dirty="0">
                <a:solidFill>
                  <a:schemeClr val="tx1"/>
                </a:solidFill>
                <a:latin typeface="Meiryo UI" panose="020B0604030504040204" pitchFamily="50" charset="-128"/>
                <a:ea typeface="Meiryo UI" panose="020B0604030504040204" pitchFamily="50" charset="-128"/>
              </a:rPr>
              <a:t>2/2</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473382045"/>
              </p:ext>
            </p:extLst>
          </p:nvPr>
        </p:nvGraphicFramePr>
        <p:xfrm>
          <a:off x="222500" y="1269998"/>
          <a:ext cx="9461000" cy="2100654"/>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888364897"/>
                    </a:ext>
                  </a:extLst>
                </a:gridCol>
                <a:gridCol w="1123700">
                  <a:extLst>
                    <a:ext uri="{9D8B030D-6E8A-4147-A177-3AD203B41FA5}">
                      <a16:colId xmlns:a16="http://schemas.microsoft.com/office/drawing/2014/main" val="261771326"/>
                    </a:ext>
                  </a:extLst>
                </a:gridCol>
                <a:gridCol w="772667">
                  <a:extLst>
                    <a:ext uri="{9D8B030D-6E8A-4147-A177-3AD203B41FA5}">
                      <a16:colId xmlns:a16="http://schemas.microsoft.com/office/drawing/2014/main" val="2276140363"/>
                    </a:ext>
                  </a:extLst>
                </a:gridCol>
                <a:gridCol w="2593083">
                  <a:extLst>
                    <a:ext uri="{9D8B030D-6E8A-4147-A177-3AD203B41FA5}">
                      <a16:colId xmlns:a16="http://schemas.microsoft.com/office/drawing/2014/main" val="3083250953"/>
                    </a:ext>
                  </a:extLst>
                </a:gridCol>
                <a:gridCol w="560583">
                  <a:extLst>
                    <a:ext uri="{9D8B030D-6E8A-4147-A177-3AD203B41FA5}">
                      <a16:colId xmlns:a16="http://schemas.microsoft.com/office/drawing/2014/main" val="106605516"/>
                    </a:ext>
                  </a:extLst>
                </a:gridCol>
                <a:gridCol w="159417">
                  <a:extLst>
                    <a:ext uri="{9D8B030D-6E8A-4147-A177-3AD203B41FA5}">
                      <a16:colId xmlns:a16="http://schemas.microsoft.com/office/drawing/2014/main" val="1616779388"/>
                    </a:ext>
                  </a:extLst>
                </a:gridCol>
                <a:gridCol w="1137600">
                  <a:extLst>
                    <a:ext uri="{9D8B030D-6E8A-4147-A177-3AD203B41FA5}">
                      <a16:colId xmlns:a16="http://schemas.microsoft.com/office/drawing/2014/main" val="232955568"/>
                    </a:ext>
                  </a:extLst>
                </a:gridCol>
                <a:gridCol w="720000">
                  <a:extLst>
                    <a:ext uri="{9D8B030D-6E8A-4147-A177-3AD203B41FA5}">
                      <a16:colId xmlns:a16="http://schemas.microsoft.com/office/drawing/2014/main" val="1982728775"/>
                    </a:ext>
                  </a:extLst>
                </a:gridCol>
                <a:gridCol w="1136650">
                  <a:extLst>
                    <a:ext uri="{9D8B030D-6E8A-4147-A177-3AD203B41FA5}">
                      <a16:colId xmlns:a16="http://schemas.microsoft.com/office/drawing/2014/main" val="3356398371"/>
                    </a:ext>
                  </a:extLst>
                </a:gridCol>
              </a:tblGrid>
              <a:tr h="377192">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アウトカム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94328489"/>
                  </a:ext>
                </a:extLst>
              </a:tr>
              <a:tr h="519731">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3250891"/>
                  </a:ext>
                </a:extLst>
              </a:tr>
              <a:tr h="519731">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0938546"/>
                  </a:ext>
                </a:extLst>
              </a:tr>
              <a:tr h="288000">
                <a:tc gridSpan="3">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4">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1623932"/>
                  </a:ext>
                </a:extLst>
              </a:tr>
              <a:tr h="396000">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4">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0975308"/>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事業の成果が地域の課題解決等に資するものであることを計測するための</a:t>
            </a: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KPI</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として、</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　 適切なアウトプット指標（活動指標）、アウトカム指標（成果指標）を</a:t>
            </a:r>
            <a:r>
              <a:rPr kumimoji="1" lang="ja-JP" altLang="en-US" sz="1200" b="1" u="sng" dirty="0">
                <a:latin typeface="Meiryo UI" panose="020B0604030504040204" pitchFamily="50" charset="-128"/>
                <a:ea typeface="Meiryo UI" panose="020B0604030504040204" pitchFamily="50" charset="-128"/>
                <a:cs typeface="Arial" panose="020B0604020202020204" pitchFamily="34" charset="0"/>
              </a:rPr>
              <a:t>それぞれ１つ以上</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設定すること。</a:t>
            </a:r>
          </a:p>
        </p:txBody>
      </p:sp>
      <p:sp>
        <p:nvSpPr>
          <p:cNvPr id="12" name="テキスト ボックス 11">
            <a:extLst>
              <a:ext uri="{FF2B5EF4-FFF2-40B4-BE49-F238E27FC236}">
                <a16:creationId xmlns:a16="http://schemas.microsoft.com/office/drawing/2014/main" id="{B58B1FF8-30EE-483B-9FC3-2DBC8B44BE6A}"/>
              </a:ext>
            </a:extLst>
          </p:cNvPr>
          <p:cNvSpPr txBox="1"/>
          <p:nvPr/>
        </p:nvSpPr>
        <p:spPr>
          <a:xfrm>
            <a:off x="171450" y="910178"/>
            <a:ext cx="9563100" cy="276999"/>
          </a:xfrm>
          <a:prstGeom prst="rect">
            <a:avLst/>
          </a:prstGeom>
          <a:noFill/>
        </p:spPr>
        <p:txBody>
          <a:bodyPr wrap="square" rtlCol="0" anchor="t">
            <a:spAutoFit/>
          </a:bodyPr>
          <a:lstStyle/>
          <a:p>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b="1" dirty="0">
                <a:latin typeface="Meiryo UI" panose="020B0604030504040204" pitchFamily="50" charset="-128"/>
                <a:ea typeface="Meiryo UI" panose="020B0604030504040204" pitchFamily="50" charset="-128"/>
                <a:cs typeface="Arial" panose="020B0604020202020204" pitchFamily="34" charset="0"/>
              </a:rPr>
              <a:t>アウトカム指標（成果指標）</a:t>
            </a:r>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endParaRPr kumimoji="1" lang="ja-JP" altLang="en-US" sz="1200" b="1" dirty="0">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14" name="表 13">
            <a:extLst>
              <a:ext uri="{FF2B5EF4-FFF2-40B4-BE49-F238E27FC236}">
                <a16:creationId xmlns:a16="http://schemas.microsoft.com/office/drawing/2014/main" id="{6C822A94-D3A6-4715-878C-AE139D22A560}"/>
              </a:ext>
            </a:extLst>
          </p:cNvPr>
          <p:cNvGraphicFramePr>
            <a:graphicFrameLocks noGrp="1"/>
          </p:cNvGraphicFramePr>
          <p:nvPr>
            <p:extLst>
              <p:ext uri="{D42A27DB-BD31-4B8C-83A1-F6EECF244321}">
                <p14:modId xmlns:p14="http://schemas.microsoft.com/office/powerpoint/2010/main" val="2122187368"/>
              </p:ext>
            </p:extLst>
          </p:nvPr>
        </p:nvGraphicFramePr>
        <p:xfrm>
          <a:off x="222500" y="3606798"/>
          <a:ext cx="9461000" cy="2100654"/>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888364897"/>
                    </a:ext>
                  </a:extLst>
                </a:gridCol>
                <a:gridCol w="1123700">
                  <a:extLst>
                    <a:ext uri="{9D8B030D-6E8A-4147-A177-3AD203B41FA5}">
                      <a16:colId xmlns:a16="http://schemas.microsoft.com/office/drawing/2014/main" val="261771326"/>
                    </a:ext>
                  </a:extLst>
                </a:gridCol>
                <a:gridCol w="772667">
                  <a:extLst>
                    <a:ext uri="{9D8B030D-6E8A-4147-A177-3AD203B41FA5}">
                      <a16:colId xmlns:a16="http://schemas.microsoft.com/office/drawing/2014/main" val="2276140363"/>
                    </a:ext>
                  </a:extLst>
                </a:gridCol>
                <a:gridCol w="2593083">
                  <a:extLst>
                    <a:ext uri="{9D8B030D-6E8A-4147-A177-3AD203B41FA5}">
                      <a16:colId xmlns:a16="http://schemas.microsoft.com/office/drawing/2014/main" val="3083250953"/>
                    </a:ext>
                  </a:extLst>
                </a:gridCol>
                <a:gridCol w="560583">
                  <a:extLst>
                    <a:ext uri="{9D8B030D-6E8A-4147-A177-3AD203B41FA5}">
                      <a16:colId xmlns:a16="http://schemas.microsoft.com/office/drawing/2014/main" val="106605516"/>
                    </a:ext>
                  </a:extLst>
                </a:gridCol>
                <a:gridCol w="159417">
                  <a:extLst>
                    <a:ext uri="{9D8B030D-6E8A-4147-A177-3AD203B41FA5}">
                      <a16:colId xmlns:a16="http://schemas.microsoft.com/office/drawing/2014/main" val="1616779388"/>
                    </a:ext>
                  </a:extLst>
                </a:gridCol>
                <a:gridCol w="1137600">
                  <a:extLst>
                    <a:ext uri="{9D8B030D-6E8A-4147-A177-3AD203B41FA5}">
                      <a16:colId xmlns:a16="http://schemas.microsoft.com/office/drawing/2014/main" val="232955568"/>
                    </a:ext>
                  </a:extLst>
                </a:gridCol>
                <a:gridCol w="720000">
                  <a:extLst>
                    <a:ext uri="{9D8B030D-6E8A-4147-A177-3AD203B41FA5}">
                      <a16:colId xmlns:a16="http://schemas.microsoft.com/office/drawing/2014/main" val="1982728775"/>
                    </a:ext>
                  </a:extLst>
                </a:gridCol>
                <a:gridCol w="1136650">
                  <a:extLst>
                    <a:ext uri="{9D8B030D-6E8A-4147-A177-3AD203B41FA5}">
                      <a16:colId xmlns:a16="http://schemas.microsoft.com/office/drawing/2014/main" val="3356398371"/>
                    </a:ext>
                  </a:extLst>
                </a:gridCol>
              </a:tblGrid>
              <a:tr h="377192">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②</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アウトカム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94328489"/>
                  </a:ext>
                </a:extLst>
              </a:tr>
              <a:tr h="519731">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3250891"/>
                  </a:ext>
                </a:extLst>
              </a:tr>
              <a:tr h="519731">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7">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0938546"/>
                  </a:ext>
                </a:extLst>
              </a:tr>
              <a:tr h="288000">
                <a:tc gridSpan="3">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gridSpan="4">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～年～月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1623932"/>
                  </a:ext>
                </a:extLst>
              </a:tr>
              <a:tr h="396000">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gridSpan="4">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0975308"/>
                  </a:ext>
                </a:extLst>
              </a:tr>
            </a:tbl>
          </a:graphicData>
        </a:graphic>
      </p:graphicFrame>
      <p:sp>
        <p:nvSpPr>
          <p:cNvPr id="10" name="スライド番号プレースホルダー 2">
            <a:extLst>
              <a:ext uri="{FF2B5EF4-FFF2-40B4-BE49-F238E27FC236}">
                <a16:creationId xmlns:a16="http://schemas.microsoft.com/office/drawing/2014/main" id="{10343C51-2318-488C-9C64-F04F5CCE4F81}"/>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7</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521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５　実施体制</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4279194511"/>
              </p:ext>
            </p:extLst>
          </p:nvPr>
        </p:nvGraphicFramePr>
        <p:xfrm>
          <a:off x="171450" y="990163"/>
          <a:ext cx="9563100" cy="3175437"/>
        </p:xfrm>
        <a:graphic>
          <a:graphicData uri="http://schemas.openxmlformats.org/drawingml/2006/table">
            <a:tbl>
              <a:tblPr firstRow="1" bandRow="1">
                <a:tableStyleId>{5C22544A-7EE6-4342-B048-85BDC9FD1C3A}</a:tableStyleId>
              </a:tblPr>
              <a:tblGrid>
                <a:gridCol w="9563100">
                  <a:extLst>
                    <a:ext uri="{9D8B030D-6E8A-4147-A177-3AD203B41FA5}">
                      <a16:colId xmlns:a16="http://schemas.microsoft.com/office/drawing/2014/main" val="2888364897"/>
                    </a:ext>
                  </a:extLst>
                </a:gridCol>
              </a:tblGrid>
              <a:tr h="3175437">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事業に関わる関係者及び事業を実施するうえで協力・連携が不可欠である地域のステークホルダー（長浜市含む）について体制図に記載すること。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下欄に各主体の役割を具体的に記載すること。</a:t>
            </a:r>
          </a:p>
        </p:txBody>
      </p:sp>
      <p:graphicFrame>
        <p:nvGraphicFramePr>
          <p:cNvPr id="12" name="表 11">
            <a:extLst>
              <a:ext uri="{FF2B5EF4-FFF2-40B4-BE49-F238E27FC236}">
                <a16:creationId xmlns:a16="http://schemas.microsoft.com/office/drawing/2014/main" id="{C22804D5-8E01-462E-8941-074147634C58}"/>
              </a:ext>
            </a:extLst>
          </p:cNvPr>
          <p:cNvGraphicFramePr>
            <a:graphicFrameLocks noGrp="1"/>
          </p:cNvGraphicFramePr>
          <p:nvPr>
            <p:extLst>
              <p:ext uri="{D42A27DB-BD31-4B8C-83A1-F6EECF244321}">
                <p14:modId xmlns:p14="http://schemas.microsoft.com/office/powerpoint/2010/main" val="2841102603"/>
              </p:ext>
            </p:extLst>
          </p:nvPr>
        </p:nvGraphicFramePr>
        <p:xfrm>
          <a:off x="171450" y="4327678"/>
          <a:ext cx="9563100" cy="2448000"/>
        </p:xfrm>
        <a:graphic>
          <a:graphicData uri="http://schemas.openxmlformats.org/drawingml/2006/table">
            <a:tbl>
              <a:tblPr firstRow="1" bandRow="1">
                <a:tableStyleId>{5C22544A-7EE6-4342-B048-85BDC9FD1C3A}</a:tableStyleId>
              </a:tblPr>
              <a:tblGrid>
                <a:gridCol w="488950">
                  <a:extLst>
                    <a:ext uri="{9D8B030D-6E8A-4147-A177-3AD203B41FA5}">
                      <a16:colId xmlns:a16="http://schemas.microsoft.com/office/drawing/2014/main" val="2888364897"/>
                    </a:ext>
                  </a:extLst>
                </a:gridCol>
                <a:gridCol w="3403600">
                  <a:extLst>
                    <a:ext uri="{9D8B030D-6E8A-4147-A177-3AD203B41FA5}">
                      <a16:colId xmlns:a16="http://schemas.microsoft.com/office/drawing/2014/main" val="2083115069"/>
                    </a:ext>
                  </a:extLst>
                </a:gridCol>
                <a:gridCol w="5670550">
                  <a:extLst>
                    <a:ext uri="{9D8B030D-6E8A-4147-A177-3AD203B41FA5}">
                      <a16:colId xmlns:a16="http://schemas.microsoft.com/office/drawing/2014/main" val="1084505437"/>
                    </a:ext>
                  </a:extLst>
                </a:gridCol>
              </a:tblGrid>
              <a:tr h="288000">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No.</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名称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役割</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3250891"/>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974431"/>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30222054"/>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75518323"/>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6040212"/>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97074735"/>
                  </a:ext>
                </a:extLst>
              </a:tr>
            </a:tbl>
          </a:graphicData>
        </a:graphic>
      </p:graphicFrame>
      <p:sp>
        <p:nvSpPr>
          <p:cNvPr id="13" name="スライド番号プレースホルダー 2">
            <a:extLst>
              <a:ext uri="{FF2B5EF4-FFF2-40B4-BE49-F238E27FC236}">
                <a16:creationId xmlns:a16="http://schemas.microsoft.com/office/drawing/2014/main" id="{133D9410-4F5F-4E31-BCFC-95455C42E2F8}"/>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8</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294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６　長浜市に期待するサポート内容</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2458294624"/>
              </p:ext>
            </p:extLst>
          </p:nvPr>
        </p:nvGraphicFramePr>
        <p:xfrm>
          <a:off x="171450" y="725512"/>
          <a:ext cx="9563100" cy="1664716"/>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val="2888364897"/>
                    </a:ext>
                  </a:extLst>
                </a:gridCol>
                <a:gridCol w="3771900">
                  <a:extLst>
                    <a:ext uri="{9D8B030D-6E8A-4147-A177-3AD203B41FA5}">
                      <a16:colId xmlns:a16="http://schemas.microsoft.com/office/drawing/2014/main" val="2046582843"/>
                    </a:ext>
                  </a:extLst>
                </a:gridCol>
              </a:tblGrid>
              <a:tr h="469515">
                <a:tc rowSpan="2">
                  <a:txBody>
                    <a:bodyPr/>
                    <a:lstStyle/>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① 実証実験への参加団体・参加者などモニター等の募集支援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② 実証実験に係る地元調整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③ 実証実験拠点としての保有施設や設備、フィールド等の提供又は斡旋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④ 法制度に関する助言等</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⑤ 行政データの提供</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⑥ 実証実験の</a:t>
                      </a:r>
                      <a:r>
                        <a:rPr kumimoji="1" lang="en-US" altLang="ja-JP" sz="1200" b="1" dirty="0">
                          <a:solidFill>
                            <a:schemeClr val="tx1"/>
                          </a:solidFill>
                          <a:latin typeface="Meiryo UI" panose="020B0604030504040204" pitchFamily="50" charset="-128"/>
                          <a:ea typeface="Meiryo UI" panose="020B0604030504040204" pitchFamily="50" charset="-128"/>
                        </a:rPr>
                        <a:t>PR</a:t>
                      </a:r>
                      <a:r>
                        <a:rPr kumimoji="1" lang="ja-JP" altLang="en-US" sz="1200" b="1" dirty="0">
                          <a:solidFill>
                            <a:schemeClr val="tx1"/>
                          </a:solidFill>
                          <a:latin typeface="Meiryo UI" panose="020B0604030504040204" pitchFamily="50" charset="-128"/>
                          <a:ea typeface="Meiryo UI" panose="020B0604030504040204" pitchFamily="50" charset="-128"/>
                        </a:rPr>
                        <a:t>支援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⑦ その他</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該当のサポートの番号を下の欄に記載（複数選択可）</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3250891"/>
                  </a:ext>
                </a:extLst>
              </a:tr>
              <a:tr h="1027473">
                <a:tc vMerge="1">
                  <a:txBody>
                    <a:bodyPr/>
                    <a:lstStyle/>
                    <a:p>
                      <a:endParaRPr kumimoji="1" lang="ja-JP" altLang="en-US"/>
                    </a:p>
                  </a:txBody>
                  <a:tcPr/>
                </a:tc>
                <a:tc>
                  <a:txBody>
                    <a:bodyP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91398258"/>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事業を実施するうえで長浜市に期待するサポート内容を選択してください。</a:t>
            </a:r>
          </a:p>
        </p:txBody>
      </p:sp>
      <p:graphicFrame>
        <p:nvGraphicFramePr>
          <p:cNvPr id="10" name="表 9">
            <a:extLst>
              <a:ext uri="{FF2B5EF4-FFF2-40B4-BE49-F238E27FC236}">
                <a16:creationId xmlns:a16="http://schemas.microsoft.com/office/drawing/2014/main" id="{47FF9547-C163-429B-B9E7-F7BEFA1658D3}"/>
              </a:ext>
            </a:extLst>
          </p:cNvPr>
          <p:cNvGraphicFramePr>
            <a:graphicFrameLocks noGrp="1"/>
          </p:cNvGraphicFramePr>
          <p:nvPr>
            <p:extLst>
              <p:ext uri="{D42A27DB-BD31-4B8C-83A1-F6EECF244321}">
                <p14:modId xmlns:p14="http://schemas.microsoft.com/office/powerpoint/2010/main" val="3993912691"/>
              </p:ext>
            </p:extLst>
          </p:nvPr>
        </p:nvGraphicFramePr>
        <p:xfrm>
          <a:off x="171450" y="2965450"/>
          <a:ext cx="9563100" cy="3695699"/>
        </p:xfrm>
        <a:graphic>
          <a:graphicData uri="http://schemas.openxmlformats.org/drawingml/2006/table">
            <a:tbl>
              <a:tblPr firstRow="1" bandRow="1">
                <a:tableStyleId>{5C22544A-7EE6-4342-B048-85BDC9FD1C3A}</a:tableStyleId>
              </a:tblPr>
              <a:tblGrid>
                <a:gridCol w="9563100">
                  <a:extLst>
                    <a:ext uri="{9D8B030D-6E8A-4147-A177-3AD203B41FA5}">
                      <a16:colId xmlns:a16="http://schemas.microsoft.com/office/drawing/2014/main" val="2888364897"/>
                    </a:ext>
                  </a:extLst>
                </a:gridCol>
              </a:tblGrid>
              <a:tr h="3695699">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sp>
        <p:nvSpPr>
          <p:cNvPr id="11" name="テキスト ボックス 10">
            <a:extLst>
              <a:ext uri="{FF2B5EF4-FFF2-40B4-BE49-F238E27FC236}">
                <a16:creationId xmlns:a16="http://schemas.microsoft.com/office/drawing/2014/main" id="{69B4C82B-F665-41CE-9184-54756E48730C}"/>
              </a:ext>
            </a:extLst>
          </p:cNvPr>
          <p:cNvSpPr txBox="1"/>
          <p:nvPr/>
        </p:nvSpPr>
        <p:spPr>
          <a:xfrm>
            <a:off x="171450" y="2639158"/>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上記で選択した項目について、スケジュールも含め具体的に記載すること。</a:t>
            </a:r>
          </a:p>
        </p:txBody>
      </p:sp>
      <p:sp>
        <p:nvSpPr>
          <p:cNvPr id="13" name="スライド番号プレースホルダー 2">
            <a:extLst>
              <a:ext uri="{FF2B5EF4-FFF2-40B4-BE49-F238E27FC236}">
                <a16:creationId xmlns:a16="http://schemas.microsoft.com/office/drawing/2014/main" id="{5B0F4899-7A78-49CD-B18A-B19EC0367BD5}"/>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9</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322187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TotalTime>
  <Words>1210</Words>
  <Application>Microsoft Office PowerPoint</Application>
  <PresentationFormat>A4 210 x 297 mm</PresentationFormat>
  <Paragraphs>206</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今井 伝憲</dc:creator>
  <cp:lastModifiedBy>今井 伝憲</cp:lastModifiedBy>
  <cp:revision>44</cp:revision>
  <dcterms:created xsi:type="dcterms:W3CDTF">2023-02-24T05:51:49Z</dcterms:created>
  <dcterms:modified xsi:type="dcterms:W3CDTF">2023-03-27T00:00:55Z</dcterms:modified>
</cp:coreProperties>
</file>