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8" r:id="rId3"/>
    <p:sldId id="259" r:id="rId4"/>
    <p:sldId id="260" r:id="rId5"/>
    <p:sldId id="261" r:id="rId6"/>
    <p:sldId id="262" r:id="rId7"/>
    <p:sldId id="263" r:id="rId8"/>
    <p:sldId id="265" r:id="rId9"/>
    <p:sldId id="264" r:id="rId10"/>
    <p:sldId id="267" r:id="rId11"/>
    <p:sldId id="268" r:id="rId1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2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746418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219573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2388336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307133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3260859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3446409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247472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101760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1679028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3555936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0B99FF-36A2-4650-BFFF-8D7B492347AE}" type="datetimeFigureOut">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420608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B99FF-36A2-4650-BFFF-8D7B492347AE}" type="datetimeFigureOut">
              <a:rPr kumimoji="1" lang="ja-JP" altLang="en-US" smtClean="0"/>
              <a:t>2024/3/14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691F0-DF03-4FB3-9ABA-8075454393F1}" type="slidenum">
              <a:rPr kumimoji="1" lang="ja-JP" altLang="en-US" smtClean="0"/>
              <a:t>‹#›</a:t>
            </a:fld>
            <a:endParaRPr kumimoji="1" lang="ja-JP" altLang="en-US"/>
          </a:p>
        </p:txBody>
      </p:sp>
    </p:spTree>
    <p:extLst>
      <p:ext uri="{BB962C8B-B14F-4D97-AF65-F5344CB8AC3E}">
        <p14:creationId xmlns:p14="http://schemas.microsoft.com/office/powerpoint/2010/main" val="3806957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9D1B7F0-51C2-4B95-A12A-B5CD3A2ED6A7}"/>
              </a:ext>
            </a:extLst>
          </p:cNvPr>
          <p:cNvSpPr txBox="1"/>
          <p:nvPr/>
        </p:nvSpPr>
        <p:spPr>
          <a:xfrm>
            <a:off x="968376" y="2105562"/>
            <a:ext cx="7969249" cy="1446550"/>
          </a:xfrm>
          <a:prstGeom prst="rect">
            <a:avLst/>
          </a:prstGeom>
          <a:noFill/>
        </p:spPr>
        <p:txBody>
          <a:bodyPr wrap="square" rtlCol="0" anchor="ctr">
            <a:spAutoFit/>
          </a:bodyPr>
          <a:lstStyle/>
          <a:p>
            <a:pPr algn="ctr"/>
            <a:r>
              <a:rPr kumimoji="1" lang="ja-JP" altLang="en-US" sz="2400" b="1" dirty="0">
                <a:latin typeface="Meiryo UI" panose="020B0604030504040204" pitchFamily="50" charset="-128"/>
                <a:ea typeface="Meiryo UI" panose="020B0604030504040204" pitchFamily="50" charset="-128"/>
                <a:cs typeface="Arial" panose="020B0604020202020204" pitchFamily="34" charset="0"/>
              </a:rPr>
              <a:t>令和</a:t>
            </a:r>
            <a:r>
              <a:rPr kumimoji="1" lang="en-US" altLang="ja-JP" sz="2400" b="1" dirty="0">
                <a:latin typeface="Meiryo UI" panose="020B0604030504040204" pitchFamily="50" charset="-128"/>
                <a:ea typeface="Meiryo UI" panose="020B0604030504040204" pitchFamily="50" charset="-128"/>
                <a:cs typeface="Arial" panose="020B0604020202020204" pitchFamily="34" charset="0"/>
              </a:rPr>
              <a:t>6</a:t>
            </a:r>
            <a:r>
              <a:rPr kumimoji="1" lang="ja-JP" altLang="en-US" sz="2400" b="1" dirty="0">
                <a:latin typeface="Meiryo UI" panose="020B0604030504040204" pitchFamily="50" charset="-128"/>
                <a:ea typeface="Meiryo UI" panose="020B0604030504040204" pitchFamily="50" charset="-128"/>
                <a:cs typeface="Arial" panose="020B0604020202020204" pitchFamily="34" charset="0"/>
              </a:rPr>
              <a:t>年度 長浜市</a:t>
            </a:r>
            <a:r>
              <a:rPr kumimoji="1" lang="en-US" altLang="ja-JP" sz="2400" b="1" dirty="0">
                <a:latin typeface="Meiryo UI" panose="020B0604030504040204" pitchFamily="50" charset="-128"/>
                <a:ea typeface="Meiryo UI" panose="020B0604030504040204" pitchFamily="50" charset="-128"/>
                <a:cs typeface="Arial" panose="020B0604020202020204" pitchFamily="34" charset="0"/>
              </a:rPr>
              <a:t>DX</a:t>
            </a:r>
            <a:r>
              <a:rPr kumimoji="1" lang="ja-JP" altLang="en-US" sz="2400" b="1" dirty="0">
                <a:latin typeface="Meiryo UI" panose="020B0604030504040204" pitchFamily="50" charset="-128"/>
                <a:ea typeface="Meiryo UI" panose="020B0604030504040204" pitchFamily="50" charset="-128"/>
                <a:cs typeface="Arial" panose="020B0604020202020204" pitchFamily="34" charset="0"/>
              </a:rPr>
              <a:t>実証実験プロジェクト事業</a:t>
            </a:r>
            <a:endParaRPr kumimoji="1" lang="en-US" altLang="ja-JP" sz="2400" b="1" dirty="0">
              <a:latin typeface="Meiryo UI" panose="020B0604030504040204" pitchFamily="50" charset="-128"/>
              <a:ea typeface="Meiryo UI" panose="020B0604030504040204" pitchFamily="50" charset="-128"/>
              <a:cs typeface="Arial" panose="020B0604020202020204" pitchFamily="34" charset="0"/>
            </a:endParaRPr>
          </a:p>
          <a:p>
            <a:pPr algn="ctr"/>
            <a:endParaRPr kumimoji="1" lang="en-US" altLang="ja-JP" sz="2400" b="1" dirty="0">
              <a:latin typeface="Meiryo UI" panose="020B0604030504040204" pitchFamily="50" charset="-128"/>
              <a:ea typeface="Meiryo UI" panose="020B0604030504040204" pitchFamily="50" charset="-128"/>
              <a:cs typeface="Arial" panose="020B0604020202020204" pitchFamily="34" charset="0"/>
            </a:endParaRPr>
          </a:p>
          <a:p>
            <a:pPr algn="ctr"/>
            <a:r>
              <a:rPr kumimoji="1" lang="ja-JP" altLang="en-US" sz="4000" b="1" dirty="0">
                <a:latin typeface="Meiryo UI" panose="020B0604030504040204" pitchFamily="50" charset="-128"/>
                <a:ea typeface="Meiryo UI" panose="020B0604030504040204" pitchFamily="50" charset="-128"/>
                <a:cs typeface="Arial" panose="020B0604020202020204" pitchFamily="34" charset="0"/>
              </a:rPr>
              <a:t>企画提案書</a:t>
            </a:r>
          </a:p>
        </p:txBody>
      </p:sp>
      <p:sp>
        <p:nvSpPr>
          <p:cNvPr id="5" name="テキスト ボックス 4">
            <a:extLst>
              <a:ext uri="{FF2B5EF4-FFF2-40B4-BE49-F238E27FC236}">
                <a16:creationId xmlns:a16="http://schemas.microsoft.com/office/drawing/2014/main" id="{F4F0639B-5D67-42BC-B243-1DE6A4152012}"/>
              </a:ext>
            </a:extLst>
          </p:cNvPr>
          <p:cNvSpPr txBox="1"/>
          <p:nvPr/>
        </p:nvSpPr>
        <p:spPr>
          <a:xfrm>
            <a:off x="968376" y="5050001"/>
            <a:ext cx="7969249" cy="400110"/>
          </a:xfrm>
          <a:prstGeom prst="rect">
            <a:avLst/>
          </a:prstGeom>
          <a:noFill/>
        </p:spPr>
        <p:txBody>
          <a:bodyPr wrap="square" rtlCol="0" anchor="t">
            <a:spAutoFit/>
          </a:bodyPr>
          <a:lstStyle/>
          <a:p>
            <a:pPr algn="ctr"/>
            <a:r>
              <a:rPr kumimoji="1" lang="ja-JP" altLang="en-US" sz="2000" b="1" dirty="0">
                <a:latin typeface="Meiryo UI" panose="020B0604030504040204" pitchFamily="50" charset="-128"/>
                <a:ea typeface="Meiryo UI" panose="020B0604030504040204" pitchFamily="50" charset="-128"/>
              </a:rPr>
              <a:t>実施主体（商号又は名称）を記載</a:t>
            </a:r>
            <a:endParaRPr kumimoji="1" lang="en-US" altLang="ja-JP" sz="2000" b="1" dirty="0">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977073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８　審査基準への適合性（</a:t>
            </a:r>
            <a:r>
              <a:rPr kumimoji="1" lang="en-US" altLang="ja-JP" sz="1400" b="1" dirty="0">
                <a:solidFill>
                  <a:schemeClr val="tx1"/>
                </a:solidFill>
                <a:latin typeface="Meiryo UI" panose="020B0604030504040204" pitchFamily="50" charset="-128"/>
                <a:ea typeface="Meiryo UI" panose="020B0604030504040204" pitchFamily="50" charset="-128"/>
              </a:rPr>
              <a:t>1/2</a:t>
            </a:r>
            <a:r>
              <a:rPr kumimoji="1" lang="ja-JP" altLang="en-US" sz="1400" b="1" dirty="0">
                <a:solidFill>
                  <a:schemeClr val="tx1"/>
                </a:solidFill>
                <a:latin typeface="Meiryo UI" panose="020B0604030504040204" pitchFamily="50" charset="-128"/>
                <a:ea typeface="Meiryo UI" panose="020B0604030504040204" pitchFamily="50" charset="-128"/>
              </a:rPr>
              <a:t>）</a:t>
            </a:r>
          </a:p>
        </p:txBody>
      </p:sp>
      <p:sp>
        <p:nvSpPr>
          <p:cNvPr id="7" name="スライド番号プレースホルダー 2">
            <a:extLst>
              <a:ext uri="{FF2B5EF4-FFF2-40B4-BE49-F238E27FC236}">
                <a16:creationId xmlns:a16="http://schemas.microsoft.com/office/drawing/2014/main" id="{7DF51B5F-693B-49F9-99DF-FADED1A8A0E0}"/>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10</a:t>
            </a:fld>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461665"/>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各評価項目、評価の視点に対するアピールポイントを記載すること。</a:t>
            </a:r>
            <a:endParaRPr kumimoji="1" lang="en-US" altLang="ja-JP" sz="1200" dirty="0">
              <a:latin typeface="Meiryo UI" panose="020B0604030504040204" pitchFamily="50" charset="-128"/>
              <a:ea typeface="Meiryo UI" panose="020B0604030504040204" pitchFamily="50" charset="-128"/>
              <a:cs typeface="Arial" panose="020B0604020202020204" pitchFamily="34" charset="0"/>
            </a:endParaRPr>
          </a:p>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各項目のテキストボックスを拡大し、複数ページにわたって記載しても構わない。</a:t>
            </a:r>
          </a:p>
        </p:txBody>
      </p:sp>
      <p:grpSp>
        <p:nvGrpSpPr>
          <p:cNvPr id="6" name="グループ化 3">
            <a:extLst>
              <a:ext uri="{FF2B5EF4-FFF2-40B4-BE49-F238E27FC236}">
                <a16:creationId xmlns:a16="http://schemas.microsoft.com/office/drawing/2014/main" id="{3EB58639-0A56-4F57-A59F-31E362BE57D9}"/>
              </a:ext>
            </a:extLst>
          </p:cNvPr>
          <p:cNvGrpSpPr>
            <a:grpSpLocks/>
          </p:cNvGrpSpPr>
          <p:nvPr/>
        </p:nvGrpSpPr>
        <p:grpSpPr bwMode="auto">
          <a:xfrm>
            <a:off x="488950" y="1085851"/>
            <a:ext cx="8928100" cy="1024304"/>
            <a:chOff x="471488" y="4246563"/>
            <a:chExt cx="8928099" cy="1024302"/>
          </a:xfrm>
        </p:grpSpPr>
        <p:sp>
          <p:nvSpPr>
            <p:cNvPr id="10" name="正方形/長方形 108">
              <a:extLst>
                <a:ext uri="{FF2B5EF4-FFF2-40B4-BE49-F238E27FC236}">
                  <a16:creationId xmlns:a16="http://schemas.microsoft.com/office/drawing/2014/main" id="{B5482F99-BE00-4E39-B9BB-C5EBF226E379}"/>
                </a:ext>
              </a:extLst>
            </p:cNvPr>
            <p:cNvSpPr>
              <a:spLocks noChangeArrowheads="1"/>
            </p:cNvSpPr>
            <p:nvPr/>
          </p:nvSpPr>
          <p:spPr bwMode="auto">
            <a:xfrm>
              <a:off x="471488" y="4246563"/>
              <a:ext cx="1452392" cy="1024302"/>
            </a:xfrm>
            <a:prstGeom prst="rect">
              <a:avLst/>
            </a:prstGeom>
            <a:solidFill>
              <a:srgbClr val="FF3399"/>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defTabSz="457200">
                <a:defRPr>
                  <a:solidFill>
                    <a:schemeClr val="tx1"/>
                  </a:solidFill>
                  <a:latin typeface="Arial" panose="020B0604020202020204" pitchFamily="34" charset="0"/>
                  <a:ea typeface="ＭＳ Ｐゴシック" panose="020B0600070205080204" pitchFamily="50" charset="-128"/>
                </a:defRPr>
              </a:lvl1pPr>
              <a:lvl2pPr marL="742950" indent="-285750" defTabSz="457200">
                <a:defRPr>
                  <a:solidFill>
                    <a:schemeClr val="tx1"/>
                  </a:solidFill>
                  <a:latin typeface="Arial" panose="020B0604020202020204" pitchFamily="34" charset="0"/>
                  <a:ea typeface="ＭＳ Ｐゴシック" panose="020B0600070205080204" pitchFamily="50" charset="-128"/>
                </a:defRPr>
              </a:lvl2pPr>
              <a:lvl3pPr marL="1143000" indent="-228600" defTabSz="457200">
                <a:defRPr>
                  <a:solidFill>
                    <a:schemeClr val="tx1"/>
                  </a:solidFill>
                  <a:latin typeface="Arial" panose="020B0604020202020204" pitchFamily="34" charset="0"/>
                  <a:ea typeface="ＭＳ Ｐゴシック" panose="020B0600070205080204" pitchFamily="50" charset="-128"/>
                </a:defRPr>
              </a:lvl3pPr>
              <a:lvl4pPr marL="1600200" indent="-228600" defTabSz="457200">
                <a:defRPr>
                  <a:solidFill>
                    <a:schemeClr val="tx1"/>
                  </a:solidFill>
                  <a:latin typeface="Arial" panose="020B0604020202020204" pitchFamily="34" charset="0"/>
                  <a:ea typeface="ＭＳ Ｐゴシック" panose="020B0600070205080204" pitchFamily="50" charset="-128"/>
                </a:defRPr>
              </a:lvl4pPr>
              <a:lvl5pPr marL="2057400" indent="-228600" defTabSz="4572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eaLnBrk="1" hangingPunct="1">
                <a:spcAft>
                  <a:spcPts val="400"/>
                </a:spcAft>
                <a:buSzPct val="100000"/>
              </a:pPr>
              <a:r>
                <a:rPr kumimoji="1" lang="ja-JP" altLang="en-US" sz="1200" b="1" dirty="0">
                  <a:solidFill>
                    <a:srgbClr val="FFFFFF"/>
                  </a:solidFill>
                  <a:latin typeface="Meiryo UI" panose="020B0604030504040204" pitchFamily="50" charset="-128"/>
                  <a:ea typeface="Meiryo UI" panose="020B0604030504040204" pitchFamily="50" charset="-128"/>
                </a:rPr>
                <a:t>目的の適合性</a:t>
              </a:r>
              <a:endParaRPr kumimoji="1" lang="en-US" altLang="ja-JP" sz="1200" b="1" dirty="0">
                <a:solidFill>
                  <a:srgbClr val="FFFFFF"/>
                </a:solidFill>
                <a:latin typeface="Meiryo UI" panose="020B0604030504040204" pitchFamily="50" charset="-128"/>
                <a:ea typeface="Meiryo UI" panose="020B0604030504040204" pitchFamily="50" charset="-128"/>
              </a:endParaRPr>
            </a:p>
          </p:txBody>
        </p:sp>
        <p:sp>
          <p:nvSpPr>
            <p:cNvPr id="11" name="正方形/長方形 121">
              <a:extLst>
                <a:ext uri="{FF2B5EF4-FFF2-40B4-BE49-F238E27FC236}">
                  <a16:creationId xmlns:a16="http://schemas.microsoft.com/office/drawing/2014/main" id="{3FB1119E-A202-412A-8036-7A42248F1B2D}"/>
                </a:ext>
              </a:extLst>
            </p:cNvPr>
            <p:cNvSpPr>
              <a:spLocks noChangeArrowheads="1"/>
            </p:cNvSpPr>
            <p:nvPr/>
          </p:nvSpPr>
          <p:spPr bwMode="auto">
            <a:xfrm>
              <a:off x="1923880" y="4246563"/>
              <a:ext cx="7475707" cy="1024302"/>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spcAft>
                  <a:spcPts val="400"/>
                </a:spcAft>
                <a:buSzPct val="100000"/>
              </a:pPr>
              <a:r>
                <a:rPr kumimoji="1" lang="ja-JP" altLang="en-US" sz="1200" dirty="0">
                  <a:latin typeface="Meiryo UI" panose="020B0604030504040204" pitchFamily="50" charset="-128"/>
                  <a:ea typeface="Meiryo UI" panose="020B0604030504040204" pitchFamily="50" charset="-128"/>
                </a:rPr>
                <a:t>提案内容が、事業の目的等に即したものになっているか</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・本市の課題・ニーズとの合致度</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・事業の目的等に対する適合性</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・公共性、重要性（緊急性）、ビジネス波及の展望性</a:t>
              </a:r>
            </a:p>
          </p:txBody>
        </p:sp>
      </p:grpSp>
      <p:graphicFrame>
        <p:nvGraphicFramePr>
          <p:cNvPr id="13" name="表 12">
            <a:extLst>
              <a:ext uri="{FF2B5EF4-FFF2-40B4-BE49-F238E27FC236}">
                <a16:creationId xmlns:a16="http://schemas.microsoft.com/office/drawing/2014/main" id="{97CCB13E-803F-44B8-BE42-3615E0D5B4DA}"/>
              </a:ext>
            </a:extLst>
          </p:cNvPr>
          <p:cNvGraphicFramePr>
            <a:graphicFrameLocks noGrp="1"/>
          </p:cNvGraphicFramePr>
          <p:nvPr>
            <p:extLst>
              <p:ext uri="{D42A27DB-BD31-4B8C-83A1-F6EECF244321}">
                <p14:modId xmlns:p14="http://schemas.microsoft.com/office/powerpoint/2010/main" val="424616172"/>
              </p:ext>
            </p:extLst>
          </p:nvPr>
        </p:nvGraphicFramePr>
        <p:xfrm>
          <a:off x="488950" y="2110156"/>
          <a:ext cx="8928100" cy="1674053"/>
        </p:xfrm>
        <a:graphic>
          <a:graphicData uri="http://schemas.openxmlformats.org/drawingml/2006/table">
            <a:tbl>
              <a:tblPr firstRow="1" bandRow="1">
                <a:tableStyleId>{5C22544A-7EE6-4342-B048-85BDC9FD1C3A}</a:tableStyleId>
              </a:tblPr>
              <a:tblGrid>
                <a:gridCol w="8928100">
                  <a:extLst>
                    <a:ext uri="{9D8B030D-6E8A-4147-A177-3AD203B41FA5}">
                      <a16:colId xmlns:a16="http://schemas.microsoft.com/office/drawing/2014/main" val="2888364897"/>
                    </a:ext>
                  </a:extLst>
                </a:gridCol>
              </a:tblGrid>
              <a:tr h="1674053">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3250891"/>
                  </a:ext>
                </a:extLst>
              </a:tr>
            </a:tbl>
          </a:graphicData>
        </a:graphic>
      </p:graphicFrame>
      <p:grpSp>
        <p:nvGrpSpPr>
          <p:cNvPr id="14" name="グループ化 3">
            <a:extLst>
              <a:ext uri="{FF2B5EF4-FFF2-40B4-BE49-F238E27FC236}">
                <a16:creationId xmlns:a16="http://schemas.microsoft.com/office/drawing/2014/main" id="{AEE1ACDE-7ED3-44FC-88C5-ABD9357408CC}"/>
              </a:ext>
            </a:extLst>
          </p:cNvPr>
          <p:cNvGrpSpPr>
            <a:grpSpLocks/>
          </p:cNvGrpSpPr>
          <p:nvPr/>
        </p:nvGrpSpPr>
        <p:grpSpPr bwMode="auto">
          <a:xfrm>
            <a:off x="488950" y="3959882"/>
            <a:ext cx="8928100" cy="1024304"/>
            <a:chOff x="471488" y="4246563"/>
            <a:chExt cx="8928099" cy="1024302"/>
          </a:xfrm>
        </p:grpSpPr>
        <p:sp>
          <p:nvSpPr>
            <p:cNvPr id="15" name="正方形/長方形 108">
              <a:extLst>
                <a:ext uri="{FF2B5EF4-FFF2-40B4-BE49-F238E27FC236}">
                  <a16:creationId xmlns:a16="http://schemas.microsoft.com/office/drawing/2014/main" id="{8D7E93CF-3478-412A-9F56-C452E43E4656}"/>
                </a:ext>
              </a:extLst>
            </p:cNvPr>
            <p:cNvSpPr>
              <a:spLocks noChangeArrowheads="1"/>
            </p:cNvSpPr>
            <p:nvPr/>
          </p:nvSpPr>
          <p:spPr bwMode="auto">
            <a:xfrm>
              <a:off x="471488" y="4246563"/>
              <a:ext cx="1452392" cy="1024302"/>
            </a:xfrm>
            <a:prstGeom prst="rect">
              <a:avLst/>
            </a:prstGeom>
            <a:solidFill>
              <a:srgbClr val="FF3399"/>
            </a:solidFill>
            <a:ln w="9525" algn="ctr">
              <a:solidFill>
                <a:srgbClr val="FF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defTabSz="457200">
                <a:defRPr>
                  <a:solidFill>
                    <a:schemeClr val="tx1"/>
                  </a:solidFill>
                  <a:latin typeface="Arial" panose="020B0604020202020204" pitchFamily="34" charset="0"/>
                  <a:ea typeface="ＭＳ Ｐゴシック" panose="020B0600070205080204" pitchFamily="50" charset="-128"/>
                </a:defRPr>
              </a:lvl1pPr>
              <a:lvl2pPr marL="742950" indent="-285750" defTabSz="457200">
                <a:defRPr>
                  <a:solidFill>
                    <a:schemeClr val="tx1"/>
                  </a:solidFill>
                  <a:latin typeface="Arial" panose="020B0604020202020204" pitchFamily="34" charset="0"/>
                  <a:ea typeface="ＭＳ Ｐゴシック" panose="020B0600070205080204" pitchFamily="50" charset="-128"/>
                </a:defRPr>
              </a:lvl2pPr>
              <a:lvl3pPr marL="1143000" indent="-228600" defTabSz="457200">
                <a:defRPr>
                  <a:solidFill>
                    <a:schemeClr val="tx1"/>
                  </a:solidFill>
                  <a:latin typeface="Arial" panose="020B0604020202020204" pitchFamily="34" charset="0"/>
                  <a:ea typeface="ＭＳ Ｐゴシック" panose="020B0600070205080204" pitchFamily="50" charset="-128"/>
                </a:defRPr>
              </a:lvl3pPr>
              <a:lvl4pPr marL="1600200" indent="-228600" defTabSz="457200">
                <a:defRPr>
                  <a:solidFill>
                    <a:schemeClr val="tx1"/>
                  </a:solidFill>
                  <a:latin typeface="Arial" panose="020B0604020202020204" pitchFamily="34" charset="0"/>
                  <a:ea typeface="ＭＳ Ｐゴシック" panose="020B0600070205080204" pitchFamily="50" charset="-128"/>
                </a:defRPr>
              </a:lvl4pPr>
              <a:lvl5pPr marL="2057400" indent="-228600" defTabSz="4572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eaLnBrk="1" hangingPunct="1">
                <a:spcAft>
                  <a:spcPts val="400"/>
                </a:spcAft>
                <a:buSzPct val="100000"/>
              </a:pPr>
              <a:r>
                <a:rPr kumimoji="1" lang="ja-JP" altLang="en-US" sz="1200" b="1" dirty="0">
                  <a:solidFill>
                    <a:srgbClr val="FFFFFF"/>
                  </a:solidFill>
                  <a:latin typeface="Meiryo UI" panose="020B0604030504040204" pitchFamily="50" charset="-128"/>
                  <a:ea typeface="Meiryo UI" panose="020B0604030504040204" pitchFamily="50" charset="-128"/>
                </a:rPr>
                <a:t>計画性</a:t>
              </a:r>
              <a:endParaRPr kumimoji="1" lang="en-US" altLang="ja-JP" sz="1200" b="1" dirty="0">
                <a:solidFill>
                  <a:srgbClr val="FFFFFF"/>
                </a:solidFill>
                <a:latin typeface="Meiryo UI" panose="020B0604030504040204" pitchFamily="50" charset="-128"/>
                <a:ea typeface="Meiryo UI" panose="020B0604030504040204" pitchFamily="50" charset="-128"/>
              </a:endParaRPr>
            </a:p>
          </p:txBody>
        </p:sp>
        <p:sp>
          <p:nvSpPr>
            <p:cNvPr id="17" name="正方形/長方形 121">
              <a:extLst>
                <a:ext uri="{FF2B5EF4-FFF2-40B4-BE49-F238E27FC236}">
                  <a16:creationId xmlns:a16="http://schemas.microsoft.com/office/drawing/2014/main" id="{E8783CDF-58CC-449D-9642-1DCAA1741639}"/>
                </a:ext>
              </a:extLst>
            </p:cNvPr>
            <p:cNvSpPr>
              <a:spLocks noChangeArrowheads="1"/>
            </p:cNvSpPr>
            <p:nvPr/>
          </p:nvSpPr>
          <p:spPr bwMode="auto">
            <a:xfrm>
              <a:off x="1923880" y="4246563"/>
              <a:ext cx="7475707" cy="1024302"/>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spcAft>
                  <a:spcPts val="400"/>
                </a:spcAft>
                <a:buSzPct val="100000"/>
              </a:pPr>
              <a:r>
                <a:rPr kumimoji="1" lang="ja-JP" altLang="en-US" sz="1200" dirty="0">
                  <a:latin typeface="Meiryo UI" panose="020B0604030504040204" pitchFamily="50" charset="-128"/>
                  <a:ea typeface="Meiryo UI" panose="020B0604030504040204" pitchFamily="50" charset="-128"/>
                </a:rPr>
                <a:t>実用化に向けた計画性、明確性が十分か</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・事業の計画性（工程の確実性、事業の実現性等）</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・実証実験内容の明確性（達成目標の設定、期待される効果）</a:t>
              </a:r>
            </a:p>
          </p:txBody>
        </p:sp>
      </p:grpSp>
      <p:graphicFrame>
        <p:nvGraphicFramePr>
          <p:cNvPr id="18" name="表 17">
            <a:extLst>
              <a:ext uri="{FF2B5EF4-FFF2-40B4-BE49-F238E27FC236}">
                <a16:creationId xmlns:a16="http://schemas.microsoft.com/office/drawing/2014/main" id="{A2DE98A1-6516-4BEB-9CE0-F8E83D3ABD16}"/>
              </a:ext>
            </a:extLst>
          </p:cNvPr>
          <p:cNvGraphicFramePr>
            <a:graphicFrameLocks noGrp="1"/>
          </p:cNvGraphicFramePr>
          <p:nvPr>
            <p:extLst>
              <p:ext uri="{D42A27DB-BD31-4B8C-83A1-F6EECF244321}">
                <p14:modId xmlns:p14="http://schemas.microsoft.com/office/powerpoint/2010/main" val="3661189159"/>
              </p:ext>
            </p:extLst>
          </p:nvPr>
        </p:nvGraphicFramePr>
        <p:xfrm>
          <a:off x="488950" y="4984187"/>
          <a:ext cx="8928100" cy="1674053"/>
        </p:xfrm>
        <a:graphic>
          <a:graphicData uri="http://schemas.openxmlformats.org/drawingml/2006/table">
            <a:tbl>
              <a:tblPr firstRow="1" bandRow="1">
                <a:tableStyleId>{5C22544A-7EE6-4342-B048-85BDC9FD1C3A}</a:tableStyleId>
              </a:tblPr>
              <a:tblGrid>
                <a:gridCol w="8928100">
                  <a:extLst>
                    <a:ext uri="{9D8B030D-6E8A-4147-A177-3AD203B41FA5}">
                      <a16:colId xmlns:a16="http://schemas.microsoft.com/office/drawing/2014/main" val="2888364897"/>
                    </a:ext>
                  </a:extLst>
                </a:gridCol>
              </a:tblGrid>
              <a:tr h="1674053">
                <a:tc>
                  <a:txBody>
                    <a:bodyPr/>
                    <a:lstStyle/>
                    <a:p>
                      <a:pPr algn="l"/>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実証実験として取り組む事業を実用化する場合にかかる経費（経費区分・概要、月額（税込）など）についても、参考までに概算見積として記載すること。</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r>
                        <a:rPr kumimoji="1" lang="ja-JP" altLang="en-US" sz="1100" b="0" dirty="0">
                          <a:solidFill>
                            <a:schemeClr val="tx1"/>
                          </a:solidFill>
                          <a:latin typeface="Meiryo UI" panose="020B0604030504040204" pitchFamily="50" charset="-128"/>
                          <a:ea typeface="Meiryo UI" panose="020B0604030504040204" pitchFamily="50" charset="-128"/>
                        </a:rPr>
                        <a:t>　 なお、見積額は、提案内容の実現性に対する評価の参考として利用するものであり、実用段階における契約金額とするものではないので留意すること。</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3250891"/>
                  </a:ext>
                </a:extLst>
              </a:tr>
            </a:tbl>
          </a:graphicData>
        </a:graphic>
      </p:graphicFrame>
    </p:spTree>
    <p:extLst>
      <p:ext uri="{BB962C8B-B14F-4D97-AF65-F5344CB8AC3E}">
        <p14:creationId xmlns:p14="http://schemas.microsoft.com/office/powerpoint/2010/main" val="2855257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８　審査基準への適合性（</a:t>
            </a:r>
            <a:r>
              <a:rPr kumimoji="1" lang="en-US" altLang="ja-JP" sz="1400" b="1" dirty="0">
                <a:solidFill>
                  <a:schemeClr val="tx1"/>
                </a:solidFill>
                <a:latin typeface="Meiryo UI" panose="020B0604030504040204" pitchFamily="50" charset="-128"/>
                <a:ea typeface="Meiryo UI" panose="020B0604030504040204" pitchFamily="50" charset="-128"/>
              </a:rPr>
              <a:t>2/2</a:t>
            </a:r>
            <a:r>
              <a:rPr kumimoji="1" lang="ja-JP" altLang="en-US" sz="1400" b="1" dirty="0">
                <a:solidFill>
                  <a:schemeClr val="tx1"/>
                </a:solidFill>
                <a:latin typeface="Meiryo UI" panose="020B0604030504040204" pitchFamily="50" charset="-128"/>
                <a:ea typeface="Meiryo UI" panose="020B0604030504040204" pitchFamily="50" charset="-128"/>
              </a:rPr>
              <a:t>）</a:t>
            </a:r>
          </a:p>
        </p:txBody>
      </p:sp>
      <p:sp>
        <p:nvSpPr>
          <p:cNvPr id="7" name="スライド番号プレースホルダー 2">
            <a:extLst>
              <a:ext uri="{FF2B5EF4-FFF2-40B4-BE49-F238E27FC236}">
                <a16:creationId xmlns:a16="http://schemas.microsoft.com/office/drawing/2014/main" id="{7DF51B5F-693B-49F9-99DF-FADED1A8A0E0}"/>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11</a:t>
            </a:fld>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461665"/>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各評価項目、評価の視点に対するアピールポイントを記載すること。</a:t>
            </a:r>
            <a:endParaRPr kumimoji="1" lang="en-US" altLang="ja-JP" sz="1200" dirty="0">
              <a:latin typeface="Meiryo UI" panose="020B0604030504040204" pitchFamily="50" charset="-128"/>
              <a:ea typeface="Meiryo UI" panose="020B0604030504040204" pitchFamily="50" charset="-128"/>
              <a:cs typeface="Arial" panose="020B0604020202020204" pitchFamily="34" charset="0"/>
            </a:endParaRPr>
          </a:p>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各項目のテキストボックスを拡大し、複数ページにわたって記載しても構わない。</a:t>
            </a:r>
          </a:p>
        </p:txBody>
      </p:sp>
      <p:grpSp>
        <p:nvGrpSpPr>
          <p:cNvPr id="6" name="グループ化 3">
            <a:extLst>
              <a:ext uri="{FF2B5EF4-FFF2-40B4-BE49-F238E27FC236}">
                <a16:creationId xmlns:a16="http://schemas.microsoft.com/office/drawing/2014/main" id="{3EB58639-0A56-4F57-A59F-31E362BE57D9}"/>
              </a:ext>
            </a:extLst>
          </p:cNvPr>
          <p:cNvGrpSpPr>
            <a:grpSpLocks/>
          </p:cNvGrpSpPr>
          <p:nvPr/>
        </p:nvGrpSpPr>
        <p:grpSpPr bwMode="auto">
          <a:xfrm>
            <a:off x="488950" y="1085851"/>
            <a:ext cx="8928100" cy="1024304"/>
            <a:chOff x="471488" y="4246563"/>
            <a:chExt cx="8928099" cy="1024302"/>
          </a:xfrm>
        </p:grpSpPr>
        <p:sp>
          <p:nvSpPr>
            <p:cNvPr id="10" name="正方形/長方形 108">
              <a:extLst>
                <a:ext uri="{FF2B5EF4-FFF2-40B4-BE49-F238E27FC236}">
                  <a16:creationId xmlns:a16="http://schemas.microsoft.com/office/drawing/2014/main" id="{B5482F99-BE00-4E39-B9BB-C5EBF226E379}"/>
                </a:ext>
              </a:extLst>
            </p:cNvPr>
            <p:cNvSpPr>
              <a:spLocks noChangeArrowheads="1"/>
            </p:cNvSpPr>
            <p:nvPr/>
          </p:nvSpPr>
          <p:spPr bwMode="auto">
            <a:xfrm>
              <a:off x="471488" y="4246563"/>
              <a:ext cx="1452392" cy="1024302"/>
            </a:xfrm>
            <a:prstGeom prst="rect">
              <a:avLst/>
            </a:prstGeom>
            <a:solidFill>
              <a:srgbClr val="FF3399"/>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defTabSz="457200">
                <a:defRPr>
                  <a:solidFill>
                    <a:schemeClr val="tx1"/>
                  </a:solidFill>
                  <a:latin typeface="Arial" panose="020B0604020202020204" pitchFamily="34" charset="0"/>
                  <a:ea typeface="ＭＳ Ｐゴシック" panose="020B0600070205080204" pitchFamily="50" charset="-128"/>
                </a:defRPr>
              </a:lvl1pPr>
              <a:lvl2pPr marL="742950" indent="-285750" defTabSz="457200">
                <a:defRPr>
                  <a:solidFill>
                    <a:schemeClr val="tx1"/>
                  </a:solidFill>
                  <a:latin typeface="Arial" panose="020B0604020202020204" pitchFamily="34" charset="0"/>
                  <a:ea typeface="ＭＳ Ｐゴシック" panose="020B0600070205080204" pitchFamily="50" charset="-128"/>
                </a:defRPr>
              </a:lvl2pPr>
              <a:lvl3pPr marL="1143000" indent="-228600" defTabSz="457200">
                <a:defRPr>
                  <a:solidFill>
                    <a:schemeClr val="tx1"/>
                  </a:solidFill>
                  <a:latin typeface="Arial" panose="020B0604020202020204" pitchFamily="34" charset="0"/>
                  <a:ea typeface="ＭＳ Ｐゴシック" panose="020B0600070205080204" pitchFamily="50" charset="-128"/>
                </a:defRPr>
              </a:lvl3pPr>
              <a:lvl4pPr marL="1600200" indent="-228600" defTabSz="457200">
                <a:defRPr>
                  <a:solidFill>
                    <a:schemeClr val="tx1"/>
                  </a:solidFill>
                  <a:latin typeface="Arial" panose="020B0604020202020204" pitchFamily="34" charset="0"/>
                  <a:ea typeface="ＭＳ Ｐゴシック" panose="020B0600070205080204" pitchFamily="50" charset="-128"/>
                </a:defRPr>
              </a:lvl4pPr>
              <a:lvl5pPr marL="2057400" indent="-228600" defTabSz="4572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eaLnBrk="1" hangingPunct="1">
                <a:spcAft>
                  <a:spcPts val="400"/>
                </a:spcAft>
                <a:buSzPct val="100000"/>
              </a:pPr>
              <a:r>
                <a:rPr kumimoji="1" lang="ja-JP" altLang="en-US" sz="1200" b="1" dirty="0">
                  <a:solidFill>
                    <a:srgbClr val="FFFFFF"/>
                  </a:solidFill>
                  <a:latin typeface="Meiryo UI" panose="020B0604030504040204" pitchFamily="50" charset="-128"/>
                  <a:ea typeface="Meiryo UI" panose="020B0604030504040204" pitchFamily="50" charset="-128"/>
                </a:rPr>
                <a:t>新規性・革新性</a:t>
              </a:r>
              <a:endParaRPr kumimoji="1" lang="en-US" altLang="ja-JP" sz="1200" b="1" dirty="0">
                <a:solidFill>
                  <a:srgbClr val="FFFFFF"/>
                </a:solidFill>
                <a:latin typeface="Meiryo UI" panose="020B0604030504040204" pitchFamily="50" charset="-128"/>
                <a:ea typeface="Meiryo UI" panose="020B0604030504040204" pitchFamily="50" charset="-128"/>
              </a:endParaRPr>
            </a:p>
          </p:txBody>
        </p:sp>
        <p:sp>
          <p:nvSpPr>
            <p:cNvPr id="11" name="正方形/長方形 121">
              <a:extLst>
                <a:ext uri="{FF2B5EF4-FFF2-40B4-BE49-F238E27FC236}">
                  <a16:creationId xmlns:a16="http://schemas.microsoft.com/office/drawing/2014/main" id="{3FB1119E-A202-412A-8036-7A42248F1B2D}"/>
                </a:ext>
              </a:extLst>
            </p:cNvPr>
            <p:cNvSpPr>
              <a:spLocks noChangeArrowheads="1"/>
            </p:cNvSpPr>
            <p:nvPr/>
          </p:nvSpPr>
          <p:spPr bwMode="auto">
            <a:xfrm>
              <a:off x="1923880" y="4246563"/>
              <a:ext cx="7475707" cy="1024302"/>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spcAft>
                  <a:spcPts val="400"/>
                </a:spcAft>
                <a:buSzPct val="100000"/>
              </a:pPr>
              <a:r>
                <a:rPr kumimoji="1" lang="ja-JP" altLang="en-US" sz="1200" dirty="0">
                  <a:latin typeface="Meiryo UI" panose="020B0604030504040204" pitchFamily="50" charset="-128"/>
                  <a:ea typeface="Meiryo UI" panose="020B0604030504040204" pitchFamily="50" charset="-128"/>
                </a:rPr>
                <a:t>新たな技術・革新的な発想等を活用したものか</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・事業の新規性・革新性</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・技術の組合せ・開発力・発想力等</a:t>
              </a:r>
            </a:p>
          </p:txBody>
        </p:sp>
      </p:grpSp>
      <p:graphicFrame>
        <p:nvGraphicFramePr>
          <p:cNvPr id="13" name="表 12">
            <a:extLst>
              <a:ext uri="{FF2B5EF4-FFF2-40B4-BE49-F238E27FC236}">
                <a16:creationId xmlns:a16="http://schemas.microsoft.com/office/drawing/2014/main" id="{97CCB13E-803F-44B8-BE42-3615E0D5B4DA}"/>
              </a:ext>
            </a:extLst>
          </p:cNvPr>
          <p:cNvGraphicFramePr>
            <a:graphicFrameLocks noGrp="1"/>
          </p:cNvGraphicFramePr>
          <p:nvPr/>
        </p:nvGraphicFramePr>
        <p:xfrm>
          <a:off x="488950" y="2110156"/>
          <a:ext cx="8928100" cy="1674053"/>
        </p:xfrm>
        <a:graphic>
          <a:graphicData uri="http://schemas.openxmlformats.org/drawingml/2006/table">
            <a:tbl>
              <a:tblPr firstRow="1" bandRow="1">
                <a:tableStyleId>{5C22544A-7EE6-4342-B048-85BDC9FD1C3A}</a:tableStyleId>
              </a:tblPr>
              <a:tblGrid>
                <a:gridCol w="8928100">
                  <a:extLst>
                    <a:ext uri="{9D8B030D-6E8A-4147-A177-3AD203B41FA5}">
                      <a16:colId xmlns:a16="http://schemas.microsoft.com/office/drawing/2014/main" val="2888364897"/>
                    </a:ext>
                  </a:extLst>
                </a:gridCol>
              </a:tblGrid>
              <a:tr h="1674053">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3250891"/>
                  </a:ext>
                </a:extLst>
              </a:tr>
            </a:tbl>
          </a:graphicData>
        </a:graphic>
      </p:graphicFrame>
      <p:grpSp>
        <p:nvGrpSpPr>
          <p:cNvPr id="14" name="グループ化 3">
            <a:extLst>
              <a:ext uri="{FF2B5EF4-FFF2-40B4-BE49-F238E27FC236}">
                <a16:creationId xmlns:a16="http://schemas.microsoft.com/office/drawing/2014/main" id="{AEE1ACDE-7ED3-44FC-88C5-ABD9357408CC}"/>
              </a:ext>
            </a:extLst>
          </p:cNvPr>
          <p:cNvGrpSpPr>
            <a:grpSpLocks/>
          </p:cNvGrpSpPr>
          <p:nvPr/>
        </p:nvGrpSpPr>
        <p:grpSpPr bwMode="auto">
          <a:xfrm>
            <a:off x="488950" y="3959882"/>
            <a:ext cx="8928100" cy="1024304"/>
            <a:chOff x="471488" y="4246563"/>
            <a:chExt cx="8928099" cy="1024302"/>
          </a:xfrm>
        </p:grpSpPr>
        <p:sp>
          <p:nvSpPr>
            <p:cNvPr id="15" name="正方形/長方形 108">
              <a:extLst>
                <a:ext uri="{FF2B5EF4-FFF2-40B4-BE49-F238E27FC236}">
                  <a16:creationId xmlns:a16="http://schemas.microsoft.com/office/drawing/2014/main" id="{8D7E93CF-3478-412A-9F56-C452E43E4656}"/>
                </a:ext>
              </a:extLst>
            </p:cNvPr>
            <p:cNvSpPr>
              <a:spLocks noChangeArrowheads="1"/>
            </p:cNvSpPr>
            <p:nvPr/>
          </p:nvSpPr>
          <p:spPr bwMode="auto">
            <a:xfrm>
              <a:off x="471488" y="4246563"/>
              <a:ext cx="1452392" cy="1024302"/>
            </a:xfrm>
            <a:prstGeom prst="rect">
              <a:avLst/>
            </a:prstGeom>
            <a:solidFill>
              <a:srgbClr val="FF3399"/>
            </a:solidFill>
            <a:ln w="9525" algn="ctr">
              <a:solidFill>
                <a:srgbClr val="FF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defTabSz="457200">
                <a:defRPr>
                  <a:solidFill>
                    <a:schemeClr val="tx1"/>
                  </a:solidFill>
                  <a:latin typeface="Arial" panose="020B0604020202020204" pitchFamily="34" charset="0"/>
                  <a:ea typeface="ＭＳ Ｐゴシック" panose="020B0600070205080204" pitchFamily="50" charset="-128"/>
                </a:defRPr>
              </a:lvl1pPr>
              <a:lvl2pPr marL="742950" indent="-285750" defTabSz="457200">
                <a:defRPr>
                  <a:solidFill>
                    <a:schemeClr val="tx1"/>
                  </a:solidFill>
                  <a:latin typeface="Arial" panose="020B0604020202020204" pitchFamily="34" charset="0"/>
                  <a:ea typeface="ＭＳ Ｐゴシック" panose="020B0600070205080204" pitchFamily="50" charset="-128"/>
                </a:defRPr>
              </a:lvl2pPr>
              <a:lvl3pPr marL="1143000" indent="-228600" defTabSz="457200">
                <a:defRPr>
                  <a:solidFill>
                    <a:schemeClr val="tx1"/>
                  </a:solidFill>
                  <a:latin typeface="Arial" panose="020B0604020202020204" pitchFamily="34" charset="0"/>
                  <a:ea typeface="ＭＳ Ｐゴシック" panose="020B0600070205080204" pitchFamily="50" charset="-128"/>
                </a:defRPr>
              </a:lvl3pPr>
              <a:lvl4pPr marL="1600200" indent="-228600" defTabSz="457200">
                <a:defRPr>
                  <a:solidFill>
                    <a:schemeClr val="tx1"/>
                  </a:solidFill>
                  <a:latin typeface="Arial" panose="020B0604020202020204" pitchFamily="34" charset="0"/>
                  <a:ea typeface="ＭＳ Ｐゴシック" panose="020B0600070205080204" pitchFamily="50" charset="-128"/>
                </a:defRPr>
              </a:lvl4pPr>
              <a:lvl5pPr marL="2057400" indent="-228600" defTabSz="4572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eaLnBrk="1" hangingPunct="1">
                <a:spcAft>
                  <a:spcPts val="400"/>
                </a:spcAft>
                <a:buSzPct val="100000"/>
              </a:pPr>
              <a:r>
                <a:rPr kumimoji="1" lang="ja-JP" altLang="en-US" sz="1200" b="1" dirty="0">
                  <a:solidFill>
                    <a:srgbClr val="FFFFFF"/>
                  </a:solidFill>
                  <a:latin typeface="Meiryo UI" panose="020B0604030504040204" pitchFamily="50" charset="-128"/>
                  <a:ea typeface="Meiryo UI" panose="020B0604030504040204" pitchFamily="50" charset="-128"/>
                </a:rPr>
                <a:t>推進体制等</a:t>
              </a:r>
              <a:endParaRPr kumimoji="1" lang="en-US" altLang="ja-JP" sz="1200" b="1" dirty="0">
                <a:solidFill>
                  <a:srgbClr val="FFFFFF"/>
                </a:solidFill>
                <a:latin typeface="Meiryo UI" panose="020B0604030504040204" pitchFamily="50" charset="-128"/>
                <a:ea typeface="Meiryo UI" panose="020B0604030504040204" pitchFamily="50" charset="-128"/>
              </a:endParaRPr>
            </a:p>
          </p:txBody>
        </p:sp>
        <p:sp>
          <p:nvSpPr>
            <p:cNvPr id="17" name="正方形/長方形 121">
              <a:extLst>
                <a:ext uri="{FF2B5EF4-FFF2-40B4-BE49-F238E27FC236}">
                  <a16:creationId xmlns:a16="http://schemas.microsoft.com/office/drawing/2014/main" id="{E8783CDF-58CC-449D-9642-1DCAA1741639}"/>
                </a:ext>
              </a:extLst>
            </p:cNvPr>
            <p:cNvSpPr>
              <a:spLocks noChangeArrowheads="1"/>
            </p:cNvSpPr>
            <p:nvPr/>
          </p:nvSpPr>
          <p:spPr bwMode="auto">
            <a:xfrm>
              <a:off x="1923880" y="4246563"/>
              <a:ext cx="7475707" cy="1024302"/>
            </a:xfrm>
            <a:prstGeom prst="rect">
              <a:avLst/>
            </a:prstGeom>
            <a:solidFill>
              <a:srgbClr val="FFFFFF"/>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事業の推進体制、継続性、普及展開が期待できるか</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・事業の推進体制（必要な組織、人員、体制等）</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・事業の継続性（実証場所の確保、資材・資金等）</a:t>
              </a:r>
            </a:p>
            <a:p>
              <a:pPr>
                <a:spcAft>
                  <a:spcPts val="400"/>
                </a:spcAft>
                <a:buSzPct val="100000"/>
              </a:pPr>
              <a:r>
                <a:rPr kumimoji="1" lang="ja-JP" altLang="en-US" sz="1200" dirty="0">
                  <a:latin typeface="Meiryo UI" panose="020B0604030504040204" pitchFamily="50" charset="-128"/>
                  <a:ea typeface="Meiryo UI" panose="020B0604030504040204" pitchFamily="50" charset="-128"/>
                </a:rPr>
                <a:t>・事業の普及展開、産業活力の向上につながるものか</a:t>
              </a:r>
            </a:p>
          </p:txBody>
        </p:sp>
      </p:grpSp>
      <p:graphicFrame>
        <p:nvGraphicFramePr>
          <p:cNvPr id="18" name="表 17">
            <a:extLst>
              <a:ext uri="{FF2B5EF4-FFF2-40B4-BE49-F238E27FC236}">
                <a16:creationId xmlns:a16="http://schemas.microsoft.com/office/drawing/2014/main" id="{A2DE98A1-6516-4BEB-9CE0-F8E83D3ABD16}"/>
              </a:ext>
            </a:extLst>
          </p:cNvPr>
          <p:cNvGraphicFramePr>
            <a:graphicFrameLocks noGrp="1"/>
          </p:cNvGraphicFramePr>
          <p:nvPr/>
        </p:nvGraphicFramePr>
        <p:xfrm>
          <a:off x="488950" y="4984187"/>
          <a:ext cx="8928100" cy="1674053"/>
        </p:xfrm>
        <a:graphic>
          <a:graphicData uri="http://schemas.openxmlformats.org/drawingml/2006/table">
            <a:tbl>
              <a:tblPr firstRow="1" bandRow="1">
                <a:tableStyleId>{5C22544A-7EE6-4342-B048-85BDC9FD1C3A}</a:tableStyleId>
              </a:tblPr>
              <a:tblGrid>
                <a:gridCol w="8928100">
                  <a:extLst>
                    <a:ext uri="{9D8B030D-6E8A-4147-A177-3AD203B41FA5}">
                      <a16:colId xmlns:a16="http://schemas.microsoft.com/office/drawing/2014/main" val="2888364897"/>
                    </a:ext>
                  </a:extLst>
                </a:gridCol>
              </a:tblGrid>
              <a:tr h="1674053">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3250891"/>
                  </a:ext>
                </a:extLst>
              </a:tr>
            </a:tbl>
          </a:graphicData>
        </a:graphic>
      </p:graphicFrame>
    </p:spTree>
    <p:extLst>
      <p:ext uri="{BB962C8B-B14F-4D97-AF65-F5344CB8AC3E}">
        <p14:creationId xmlns:p14="http://schemas.microsoft.com/office/powerpoint/2010/main" val="278534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２　事業概要</a:t>
            </a:r>
          </a:p>
        </p:txBody>
      </p:sp>
      <p:graphicFrame>
        <p:nvGraphicFramePr>
          <p:cNvPr id="16" name="表 15">
            <a:extLst>
              <a:ext uri="{FF2B5EF4-FFF2-40B4-BE49-F238E27FC236}">
                <a16:creationId xmlns:a16="http://schemas.microsoft.com/office/drawing/2014/main" id="{0E70E267-C238-4E57-85D6-44243067FF30}"/>
              </a:ext>
            </a:extLst>
          </p:cNvPr>
          <p:cNvGraphicFramePr>
            <a:graphicFrameLocks noGrp="1"/>
          </p:cNvGraphicFramePr>
          <p:nvPr>
            <p:extLst>
              <p:ext uri="{D42A27DB-BD31-4B8C-83A1-F6EECF244321}">
                <p14:modId xmlns:p14="http://schemas.microsoft.com/office/powerpoint/2010/main" val="326021925"/>
              </p:ext>
            </p:extLst>
          </p:nvPr>
        </p:nvGraphicFramePr>
        <p:xfrm>
          <a:off x="171450" y="533173"/>
          <a:ext cx="9616440" cy="6249079"/>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888364897"/>
                    </a:ext>
                  </a:extLst>
                </a:gridCol>
                <a:gridCol w="3571240">
                  <a:extLst>
                    <a:ext uri="{9D8B030D-6E8A-4147-A177-3AD203B41FA5}">
                      <a16:colId xmlns:a16="http://schemas.microsoft.com/office/drawing/2014/main" val="261771326"/>
                    </a:ext>
                  </a:extLst>
                </a:gridCol>
                <a:gridCol w="416560">
                  <a:extLst>
                    <a:ext uri="{9D8B030D-6E8A-4147-A177-3AD203B41FA5}">
                      <a16:colId xmlns:a16="http://schemas.microsoft.com/office/drawing/2014/main" val="1041683336"/>
                    </a:ext>
                  </a:extLst>
                </a:gridCol>
                <a:gridCol w="1475740">
                  <a:extLst>
                    <a:ext uri="{9D8B030D-6E8A-4147-A177-3AD203B41FA5}">
                      <a16:colId xmlns:a16="http://schemas.microsoft.com/office/drawing/2014/main" val="3679373679"/>
                    </a:ext>
                  </a:extLst>
                </a:gridCol>
                <a:gridCol w="2705100">
                  <a:extLst>
                    <a:ext uri="{9D8B030D-6E8A-4147-A177-3AD203B41FA5}">
                      <a16:colId xmlns:a16="http://schemas.microsoft.com/office/drawing/2014/main" val="1895883193"/>
                    </a:ext>
                  </a:extLst>
                </a:gridCol>
              </a:tblGrid>
              <a:tr h="303117">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事業の名称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l">
                        <a:lnSpc>
                          <a:spcPts val="2000"/>
                        </a:lnSpc>
                      </a:pPr>
                      <a:r>
                        <a:rPr kumimoji="1" lang="ja-JP" altLang="en-US" sz="1100" b="0" dirty="0">
                          <a:solidFill>
                            <a:schemeClr val="tx1"/>
                          </a:solidFill>
                          <a:latin typeface="Meiryo UI" panose="020B0604030504040204" pitchFamily="50" charset="-128"/>
                          <a:ea typeface="Meiryo UI" panose="020B0604030504040204" pitchFamily="50" charset="-128"/>
                        </a:rPr>
                        <a:t>長浜市</a:t>
                      </a:r>
                      <a:r>
                        <a:rPr kumimoji="1" lang="en-US" altLang="ja-JP" sz="1100" b="0" dirty="0">
                          <a:solidFill>
                            <a:schemeClr val="tx1"/>
                          </a:solidFill>
                          <a:latin typeface="Meiryo UI" panose="020B0604030504040204" pitchFamily="50" charset="-128"/>
                          <a:ea typeface="Meiryo UI" panose="020B0604030504040204" pitchFamily="50" charset="-128"/>
                        </a:rPr>
                        <a:t>DX</a:t>
                      </a:r>
                      <a:r>
                        <a:rPr kumimoji="1" lang="ja-JP" altLang="en-US" sz="1100" b="0" dirty="0">
                          <a:solidFill>
                            <a:schemeClr val="tx1"/>
                          </a:solidFill>
                          <a:latin typeface="Meiryo UI" panose="020B0604030504040204" pitchFamily="50" charset="-128"/>
                          <a:ea typeface="Meiryo UI" panose="020B0604030504040204" pitchFamily="50" charset="-128"/>
                        </a:rPr>
                        <a:t>実証実験プロジェクト事業</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tcPr>
                </a:tc>
                <a:tc>
                  <a:txBody>
                    <a:bodyPr/>
                    <a:lstStyle/>
                    <a:p>
                      <a:pPr algn="ctr">
                        <a:lnSpc>
                          <a:spcPts val="2000"/>
                        </a:lnSpc>
                      </a:pPr>
                      <a:r>
                        <a:rPr kumimoji="1" lang="ja-JP" altLang="en-US" sz="1100" b="0" dirty="0">
                          <a:solidFill>
                            <a:schemeClr val="tx1"/>
                          </a:solidFill>
                          <a:latin typeface="Meiryo UI" panose="020B0604030504040204" pitchFamily="50" charset="-128"/>
                          <a:ea typeface="Meiryo UI" panose="020B0604030504040204" pitchFamily="50" charset="-128"/>
                        </a:rPr>
                        <a:t>総事業費</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a:lnSpc>
                          <a:spcPts val="2000"/>
                        </a:lnSpc>
                      </a:pPr>
                      <a:r>
                        <a:rPr kumimoji="1" lang="ja-JP" altLang="en-US" sz="1100" b="0" dirty="0">
                          <a:solidFill>
                            <a:schemeClr val="tx1"/>
                          </a:solidFill>
                          <a:latin typeface="Meiryo UI" panose="020B0604030504040204" pitchFamily="50" charset="-128"/>
                          <a:ea typeface="Meiryo UI" panose="020B0604030504040204" pitchFamily="50" charset="-128"/>
                        </a:rPr>
                        <a:t>●●●●千円</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048638372"/>
                  </a:ext>
                </a:extLst>
              </a:tr>
              <a:tr h="418072">
                <a:tc vMerge="1">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4">
                  <a:txBody>
                    <a:bodyPr/>
                    <a:lstStyle/>
                    <a:p>
                      <a:pPr algn="l">
                        <a:lnSpc>
                          <a:spcPts val="2000"/>
                        </a:lnSpc>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事業名を記載</a:t>
                      </a:r>
                      <a:r>
                        <a:rPr kumimoji="1" lang="en-US" altLang="ja-JP"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23250891"/>
                  </a:ext>
                </a:extLst>
              </a:tr>
              <a:tr h="471164">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対応する本市が示す</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個別応募テーマ</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4">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スライド外下部にある一覧から選択すること。（</a:t>
                      </a:r>
                      <a:r>
                        <a:rPr kumimoji="1" lang="en-US" altLang="ja-JP" sz="1100" b="0" dirty="0">
                          <a:solidFill>
                            <a:schemeClr val="tx1"/>
                          </a:solidFill>
                          <a:latin typeface="Meiryo UI" panose="020B0604030504040204" pitchFamily="50" charset="-128"/>
                          <a:ea typeface="Meiryo UI" panose="020B0604030504040204" pitchFamily="50" charset="-128"/>
                        </a:rPr>
                        <a:t>No.</a:t>
                      </a:r>
                      <a:r>
                        <a:rPr kumimoji="1" lang="ja-JP" altLang="en-US" sz="1100" b="0" dirty="0">
                          <a:solidFill>
                            <a:schemeClr val="tx1"/>
                          </a:solidFill>
                          <a:latin typeface="Meiryo UI" panose="020B0604030504040204" pitchFamily="50" charset="-128"/>
                          <a:ea typeface="Meiryo UI" panose="020B0604030504040204" pitchFamily="50" charset="-128"/>
                        </a:rPr>
                        <a:t>も記載すること）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33961039"/>
                  </a:ext>
                </a:extLst>
              </a:tr>
              <a:tr h="1307016">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事業概要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4">
                  <a:txBody>
                    <a:bodyPr/>
                    <a:lstStyle/>
                    <a:p>
                      <a:pPr algn="l"/>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本事業の概要について、</a:t>
                      </a:r>
                      <a:r>
                        <a:rPr kumimoji="1" lang="ja-JP" altLang="en-US" sz="1400" b="0" u="sng" dirty="0">
                          <a:solidFill>
                            <a:schemeClr val="tx1"/>
                          </a:solidFill>
                          <a:latin typeface="Meiryo UI" panose="020B0604030504040204" pitchFamily="50" charset="-128"/>
                          <a:ea typeface="Meiryo UI" panose="020B0604030504040204" pitchFamily="50" charset="-128"/>
                        </a:rPr>
                        <a:t>５行以内で簡潔に</a:t>
                      </a:r>
                      <a:r>
                        <a:rPr kumimoji="1" lang="ja-JP" altLang="en-US" sz="1400" b="0" dirty="0">
                          <a:solidFill>
                            <a:schemeClr val="tx1"/>
                          </a:solidFill>
                          <a:latin typeface="Meiryo UI" panose="020B0604030504040204" pitchFamily="50" charset="-128"/>
                          <a:ea typeface="Meiryo UI" panose="020B0604030504040204" pitchFamily="50" charset="-128"/>
                        </a:rPr>
                        <a:t>記載すること。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課題、解決方法、どのような効果を見込んでいるかがわかるように記載すること。</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lnL w="6350" cap="flat" cmpd="sng" algn="ctr">
                      <a:solidFill>
                        <a:schemeClr val="bg1">
                          <a:lumMod val="50000"/>
                        </a:schemeClr>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51623932"/>
                  </a:ext>
                </a:extLst>
              </a:tr>
              <a:tr h="374313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具体サービス</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デジタル技術を活用したサービス等について完結に記載すること。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＊＊＊＊＊サービス</a:t>
                      </a:r>
                      <a:r>
                        <a:rPr kumimoji="1" lang="en-US" altLang="ja-JP" sz="1400" b="0" dirty="0">
                          <a:solidFill>
                            <a:schemeClr val="tx1"/>
                          </a:solidFill>
                          <a:latin typeface="Meiryo UI" panose="020B0604030504040204" pitchFamily="50" charset="-128"/>
                          <a:ea typeface="Meiryo UI" panose="020B0604030504040204" pitchFamily="50" charset="-128"/>
                        </a:rPr>
                        <a:t>】</a:t>
                      </a:r>
                    </a:p>
                    <a:p>
                      <a:pPr marL="285750" indent="-285750" algn="l">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285750" indent="-285750" algn="l">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＊＊＊＊＊システム</a:t>
                      </a:r>
                      <a:r>
                        <a:rPr kumimoji="1" lang="en-US" altLang="ja-JP" sz="1400" b="0" dirty="0">
                          <a:solidFill>
                            <a:schemeClr val="tx1"/>
                          </a:solidFill>
                          <a:latin typeface="Meiryo UI" panose="020B0604030504040204" pitchFamily="50" charset="-128"/>
                          <a:ea typeface="Meiryo UI" panose="020B0604030504040204" pitchFamily="50" charset="-128"/>
                        </a:rPr>
                        <a:t>】</a:t>
                      </a:r>
                    </a:p>
                    <a:p>
                      <a:pPr marL="285750" indent="-285750" algn="l">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285750" indent="-285750" algn="l">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endParaRPr kumimoji="1" lang="ja-JP" altLang="en-US"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5645531"/>
                  </a:ext>
                </a:extLst>
              </a:tr>
            </a:tbl>
          </a:graphicData>
        </a:graphic>
      </p:graphicFrame>
      <p:sp>
        <p:nvSpPr>
          <p:cNvPr id="6" name="テキスト ボックス 5">
            <a:extLst>
              <a:ext uri="{FF2B5EF4-FFF2-40B4-BE49-F238E27FC236}">
                <a16:creationId xmlns:a16="http://schemas.microsoft.com/office/drawing/2014/main" id="{977B9006-0C7B-4B60-877B-B09CA59EF517}"/>
              </a:ext>
            </a:extLst>
          </p:cNvPr>
          <p:cNvSpPr txBox="1"/>
          <p:nvPr/>
        </p:nvSpPr>
        <p:spPr>
          <a:xfrm>
            <a:off x="5416550" y="171514"/>
            <a:ext cx="4006850" cy="276999"/>
          </a:xfrm>
          <a:prstGeom prst="rect">
            <a:avLst/>
          </a:prstGeom>
          <a:noFill/>
        </p:spPr>
        <p:txBody>
          <a:bodyPr wrap="square" rtlCol="0" anchor="t">
            <a:spAutoFit/>
          </a:bodyPr>
          <a:lstStyle/>
          <a:p>
            <a:pPr algn="r"/>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公表資料として作成すること。</a:t>
            </a:r>
          </a:p>
        </p:txBody>
      </p:sp>
      <p:sp>
        <p:nvSpPr>
          <p:cNvPr id="2" name="正方形/長方形 1">
            <a:extLst>
              <a:ext uri="{FF2B5EF4-FFF2-40B4-BE49-F238E27FC236}">
                <a16:creationId xmlns:a16="http://schemas.microsoft.com/office/drawing/2014/main" id="{181DE8B3-86E2-4E18-84A7-FAA30E5FFECB}"/>
              </a:ext>
            </a:extLst>
          </p:cNvPr>
          <p:cNvSpPr/>
          <p:nvPr/>
        </p:nvSpPr>
        <p:spPr>
          <a:xfrm>
            <a:off x="5321300" y="3302000"/>
            <a:ext cx="4343400" cy="32385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イメージ図等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（レイアウト任意）</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画像データ等は圧縮処理を施したうえで</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添付すること（データ容量削減のため）。</a:t>
            </a:r>
          </a:p>
        </p:txBody>
      </p:sp>
      <p:sp>
        <p:nvSpPr>
          <p:cNvPr id="9" name="スライド番号プレースホルダー 2">
            <a:extLst>
              <a:ext uri="{FF2B5EF4-FFF2-40B4-BE49-F238E27FC236}">
                <a16:creationId xmlns:a16="http://schemas.microsoft.com/office/drawing/2014/main" id="{5B6B742B-7E9E-4837-A2C0-D2281139155F}"/>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2</a:t>
            </a:fld>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29DF4CF-B2FD-4501-9B5D-639D6AC13D37}"/>
              </a:ext>
            </a:extLst>
          </p:cNvPr>
          <p:cNvSpPr txBox="1"/>
          <p:nvPr/>
        </p:nvSpPr>
        <p:spPr>
          <a:xfrm>
            <a:off x="241300" y="7023100"/>
            <a:ext cx="7158306" cy="3162404"/>
          </a:xfrm>
          <a:prstGeom prst="rect">
            <a:avLst/>
          </a:prstGeom>
          <a:solidFill>
            <a:srgbClr val="FFFF00"/>
          </a:solidFill>
        </p:spPr>
        <p:txBody>
          <a:bodyPr wrap="square" rtlCol="0">
            <a:spAutoFit/>
          </a:bodyPr>
          <a:lstStyle/>
          <a:p>
            <a:r>
              <a:rPr kumimoji="1" lang="ja-JP" altLang="en-US" sz="1050" b="1" u="sng" dirty="0">
                <a:solidFill>
                  <a:srgbClr val="FF0000"/>
                </a:solidFill>
              </a:rPr>
              <a:t>個別応募テーマ</a:t>
            </a:r>
            <a:endParaRPr kumimoji="1" lang="en-US" altLang="ja-JP" sz="1050" b="1" u="sng" dirty="0">
              <a:solidFill>
                <a:srgbClr val="FF0000"/>
              </a:solidFill>
            </a:endParaRPr>
          </a:p>
          <a:p>
            <a:r>
              <a:rPr kumimoji="1" lang="en-US" altLang="ja-JP" sz="1050" dirty="0">
                <a:solidFill>
                  <a:srgbClr val="FF0000"/>
                </a:solidFill>
              </a:rPr>
              <a:t>01	</a:t>
            </a:r>
            <a:r>
              <a:rPr kumimoji="1" lang="ja-JP" altLang="en-US" sz="1050" dirty="0">
                <a:solidFill>
                  <a:srgbClr val="FF0000"/>
                </a:solidFill>
              </a:rPr>
              <a:t>長浜市役所公式</a:t>
            </a:r>
            <a:r>
              <a:rPr kumimoji="1" lang="en-US" altLang="ja-JP" sz="1050" dirty="0">
                <a:solidFill>
                  <a:srgbClr val="FF0000"/>
                </a:solidFill>
              </a:rPr>
              <a:t>LINE</a:t>
            </a:r>
            <a:r>
              <a:rPr kumimoji="1" lang="ja-JP" altLang="en-US" sz="1050" dirty="0">
                <a:solidFill>
                  <a:srgbClr val="FF0000"/>
                </a:solidFill>
              </a:rPr>
              <a:t>の友だち登録者数の増加</a:t>
            </a:r>
          </a:p>
          <a:p>
            <a:r>
              <a:rPr kumimoji="1" lang="en-US" altLang="ja-JP" sz="1050" dirty="0">
                <a:solidFill>
                  <a:srgbClr val="FF0000"/>
                </a:solidFill>
              </a:rPr>
              <a:t>02	</a:t>
            </a:r>
            <a:r>
              <a:rPr kumimoji="1" lang="ja-JP" altLang="en-US" sz="1050" dirty="0">
                <a:solidFill>
                  <a:srgbClr val="FF0000"/>
                </a:solidFill>
              </a:rPr>
              <a:t>若者がやりたいことを見つけ実現できる居場所づくり</a:t>
            </a:r>
          </a:p>
          <a:p>
            <a:r>
              <a:rPr kumimoji="1" lang="en-US" altLang="ja-JP" sz="1050" dirty="0">
                <a:solidFill>
                  <a:srgbClr val="FF0000"/>
                </a:solidFill>
              </a:rPr>
              <a:t>03	</a:t>
            </a:r>
            <a:r>
              <a:rPr kumimoji="1" lang="ja-JP" altLang="en-US" sz="1050" dirty="0">
                <a:solidFill>
                  <a:srgbClr val="FF0000"/>
                </a:solidFill>
              </a:rPr>
              <a:t>市民サービスの利便性向上に資する生成</a:t>
            </a:r>
            <a:r>
              <a:rPr kumimoji="1" lang="en-US" altLang="ja-JP" sz="1050" dirty="0">
                <a:solidFill>
                  <a:srgbClr val="FF0000"/>
                </a:solidFill>
              </a:rPr>
              <a:t>AI</a:t>
            </a:r>
            <a:r>
              <a:rPr kumimoji="1" lang="ja-JP" altLang="en-US" sz="1050" dirty="0">
                <a:solidFill>
                  <a:srgbClr val="FF0000"/>
                </a:solidFill>
              </a:rPr>
              <a:t>活用</a:t>
            </a:r>
          </a:p>
          <a:p>
            <a:r>
              <a:rPr kumimoji="1" lang="en-US" altLang="ja-JP" sz="1050" dirty="0">
                <a:solidFill>
                  <a:srgbClr val="FF0000"/>
                </a:solidFill>
              </a:rPr>
              <a:t>04	</a:t>
            </a:r>
            <a:r>
              <a:rPr kumimoji="1" lang="ja-JP" altLang="en-US" sz="1050" dirty="0">
                <a:solidFill>
                  <a:srgbClr val="FF0000"/>
                </a:solidFill>
              </a:rPr>
              <a:t>市民の環境問題へのアプローチ</a:t>
            </a:r>
          </a:p>
          <a:p>
            <a:r>
              <a:rPr kumimoji="1" lang="en-US" altLang="ja-JP" sz="1050" dirty="0">
                <a:solidFill>
                  <a:srgbClr val="FF0000"/>
                </a:solidFill>
              </a:rPr>
              <a:t>05	</a:t>
            </a:r>
            <a:r>
              <a:rPr kumimoji="1" lang="ja-JP" altLang="en-US" sz="1050" dirty="0">
                <a:solidFill>
                  <a:srgbClr val="FF0000"/>
                </a:solidFill>
              </a:rPr>
              <a:t>ごみの収集に関する緊急連絡の円滑化</a:t>
            </a:r>
          </a:p>
          <a:p>
            <a:r>
              <a:rPr kumimoji="1" lang="en-US" altLang="ja-JP" sz="1050" dirty="0">
                <a:solidFill>
                  <a:srgbClr val="FF0000"/>
                </a:solidFill>
              </a:rPr>
              <a:t>06	</a:t>
            </a:r>
            <a:r>
              <a:rPr kumimoji="1" lang="ja-JP" altLang="en-US" sz="1050" dirty="0">
                <a:solidFill>
                  <a:srgbClr val="FF0000"/>
                </a:solidFill>
              </a:rPr>
              <a:t>ごみの不適正排出・不法投棄の防止</a:t>
            </a:r>
          </a:p>
          <a:p>
            <a:r>
              <a:rPr kumimoji="1" lang="en-US" altLang="ja-JP" sz="1050" dirty="0">
                <a:solidFill>
                  <a:srgbClr val="FF0000"/>
                </a:solidFill>
              </a:rPr>
              <a:t>07	</a:t>
            </a:r>
            <a:r>
              <a:rPr kumimoji="1" lang="ja-JP" altLang="en-US" sz="1050" dirty="0">
                <a:solidFill>
                  <a:srgbClr val="FF0000"/>
                </a:solidFill>
              </a:rPr>
              <a:t>カラス等の追払い</a:t>
            </a:r>
          </a:p>
          <a:p>
            <a:r>
              <a:rPr kumimoji="1" lang="en-US" altLang="ja-JP" sz="1050" dirty="0">
                <a:solidFill>
                  <a:srgbClr val="FF0000"/>
                </a:solidFill>
              </a:rPr>
              <a:t>08	</a:t>
            </a:r>
            <a:r>
              <a:rPr kumimoji="1" lang="ja-JP" altLang="en-US" sz="1050" dirty="0">
                <a:solidFill>
                  <a:srgbClr val="FF0000"/>
                </a:solidFill>
              </a:rPr>
              <a:t>デジタル技術で業務を革新し、障害支援区分認定調査員の「働き方改革」の実現による障害者支援への注力</a:t>
            </a:r>
          </a:p>
          <a:p>
            <a:r>
              <a:rPr kumimoji="1" lang="en-US" altLang="ja-JP" sz="1050" dirty="0">
                <a:solidFill>
                  <a:srgbClr val="FF0000"/>
                </a:solidFill>
              </a:rPr>
              <a:t>09	</a:t>
            </a:r>
            <a:r>
              <a:rPr kumimoji="1" lang="ja-JP" altLang="en-US" sz="1050" dirty="0">
                <a:solidFill>
                  <a:srgbClr val="FF0000"/>
                </a:solidFill>
              </a:rPr>
              <a:t>発達相談支援のデジタル化</a:t>
            </a:r>
          </a:p>
          <a:p>
            <a:r>
              <a:rPr kumimoji="1" lang="en-US" altLang="ja-JP" sz="1050" dirty="0">
                <a:solidFill>
                  <a:srgbClr val="FF0000"/>
                </a:solidFill>
              </a:rPr>
              <a:t>10	</a:t>
            </a:r>
            <a:r>
              <a:rPr kumimoji="1" lang="ja-JP" altLang="en-US" sz="1050" dirty="0">
                <a:solidFill>
                  <a:srgbClr val="FF0000"/>
                </a:solidFill>
              </a:rPr>
              <a:t>発達相談支援に係る情報のデジタル化・共有</a:t>
            </a:r>
          </a:p>
          <a:p>
            <a:r>
              <a:rPr kumimoji="1" lang="en-US" altLang="ja-JP" sz="1050" dirty="0">
                <a:solidFill>
                  <a:srgbClr val="FF0000"/>
                </a:solidFill>
              </a:rPr>
              <a:t>11	</a:t>
            </a:r>
            <a:r>
              <a:rPr kumimoji="1" lang="ja-JP" altLang="en-US" sz="1050" dirty="0">
                <a:solidFill>
                  <a:srgbClr val="FF0000"/>
                </a:solidFill>
              </a:rPr>
              <a:t>総合健診電話予約の</a:t>
            </a:r>
            <a:r>
              <a:rPr kumimoji="1" lang="en-US" altLang="ja-JP" sz="1050" dirty="0">
                <a:solidFill>
                  <a:srgbClr val="FF0000"/>
                </a:solidFill>
              </a:rPr>
              <a:t>AI</a:t>
            </a:r>
            <a:r>
              <a:rPr kumimoji="1" lang="ja-JP" altLang="en-US" sz="1050" dirty="0">
                <a:solidFill>
                  <a:srgbClr val="FF0000"/>
                </a:solidFill>
              </a:rPr>
              <a:t>電話対応</a:t>
            </a:r>
          </a:p>
          <a:p>
            <a:r>
              <a:rPr kumimoji="1" lang="en-US" altLang="ja-JP" sz="1050" dirty="0">
                <a:solidFill>
                  <a:srgbClr val="FF0000"/>
                </a:solidFill>
              </a:rPr>
              <a:t>12	LINE</a:t>
            </a:r>
            <a:r>
              <a:rPr kumimoji="1" lang="ja-JP" altLang="en-US" sz="1050" dirty="0">
                <a:solidFill>
                  <a:srgbClr val="FF0000"/>
                </a:solidFill>
              </a:rPr>
              <a:t>等のコミュニケーションツールを活用した、シニア層の活動継続・行動変容支援</a:t>
            </a:r>
          </a:p>
          <a:p>
            <a:r>
              <a:rPr kumimoji="1" lang="en-US" altLang="ja-JP" sz="1050" dirty="0">
                <a:solidFill>
                  <a:srgbClr val="FF0000"/>
                </a:solidFill>
              </a:rPr>
              <a:t>13	</a:t>
            </a:r>
            <a:r>
              <a:rPr kumimoji="1" lang="ja-JP" altLang="en-US" sz="1050" dirty="0">
                <a:solidFill>
                  <a:srgbClr val="FF0000"/>
                </a:solidFill>
              </a:rPr>
              <a:t>農業者による</a:t>
            </a:r>
            <a:r>
              <a:rPr kumimoji="1" lang="en-US" altLang="ja-JP" sz="1050" dirty="0">
                <a:solidFill>
                  <a:srgbClr val="FF0000"/>
                </a:solidFill>
              </a:rPr>
              <a:t>DX</a:t>
            </a:r>
            <a:r>
              <a:rPr kumimoji="1" lang="ja-JP" altLang="en-US" sz="1050" dirty="0">
                <a:solidFill>
                  <a:srgbClr val="FF0000"/>
                </a:solidFill>
              </a:rPr>
              <a:t>技術の活用促進</a:t>
            </a:r>
          </a:p>
          <a:p>
            <a:r>
              <a:rPr kumimoji="1" lang="en-US" altLang="ja-JP" sz="1050" dirty="0">
                <a:solidFill>
                  <a:srgbClr val="FF0000"/>
                </a:solidFill>
              </a:rPr>
              <a:t>14	</a:t>
            </a:r>
            <a:r>
              <a:rPr kumimoji="1" lang="ja-JP" altLang="en-US" sz="1050" dirty="0">
                <a:solidFill>
                  <a:srgbClr val="FF0000"/>
                </a:solidFill>
              </a:rPr>
              <a:t>デジタル技術を活用した防災対策</a:t>
            </a:r>
          </a:p>
          <a:p>
            <a:r>
              <a:rPr kumimoji="1" lang="en-US" altLang="ja-JP" sz="1050" dirty="0">
                <a:solidFill>
                  <a:srgbClr val="FF0000"/>
                </a:solidFill>
              </a:rPr>
              <a:t>15	</a:t>
            </a:r>
            <a:r>
              <a:rPr kumimoji="1" lang="ja-JP" altLang="en-US" sz="1050" dirty="0">
                <a:solidFill>
                  <a:srgbClr val="FF0000"/>
                </a:solidFill>
              </a:rPr>
              <a:t>学校の</a:t>
            </a:r>
            <a:r>
              <a:rPr kumimoji="1" lang="en-US" altLang="ja-JP" sz="1050" dirty="0">
                <a:solidFill>
                  <a:srgbClr val="FF0000"/>
                </a:solidFill>
              </a:rPr>
              <a:t>ICT</a:t>
            </a:r>
            <a:r>
              <a:rPr kumimoji="1" lang="ja-JP" altLang="en-US" sz="1050" dirty="0">
                <a:solidFill>
                  <a:srgbClr val="FF0000"/>
                </a:solidFill>
              </a:rPr>
              <a:t>環境を利用した不審者対策</a:t>
            </a:r>
          </a:p>
          <a:p>
            <a:r>
              <a:rPr kumimoji="1" lang="en-US" altLang="ja-JP" sz="1050" dirty="0">
                <a:solidFill>
                  <a:srgbClr val="FF0000"/>
                </a:solidFill>
              </a:rPr>
              <a:t>16	</a:t>
            </a:r>
            <a:r>
              <a:rPr kumimoji="1" lang="ja-JP" altLang="en-US" sz="1050" dirty="0">
                <a:solidFill>
                  <a:srgbClr val="FF0000"/>
                </a:solidFill>
              </a:rPr>
              <a:t>学校の教職員の出退勤管理の円滑化</a:t>
            </a:r>
          </a:p>
          <a:p>
            <a:r>
              <a:rPr kumimoji="1" lang="en-US" altLang="ja-JP" sz="1050" dirty="0">
                <a:solidFill>
                  <a:srgbClr val="FF0000"/>
                </a:solidFill>
              </a:rPr>
              <a:t>17	</a:t>
            </a:r>
            <a:r>
              <a:rPr kumimoji="1" lang="ja-JP" altLang="en-US" sz="1050" dirty="0">
                <a:solidFill>
                  <a:srgbClr val="FF0000"/>
                </a:solidFill>
              </a:rPr>
              <a:t>特別支援教育に係る事務改善・効率化による教育への注力</a:t>
            </a:r>
          </a:p>
          <a:p>
            <a:r>
              <a:rPr kumimoji="1" lang="en-US" altLang="ja-JP" sz="1050" dirty="0">
                <a:solidFill>
                  <a:srgbClr val="FF0000"/>
                </a:solidFill>
              </a:rPr>
              <a:t>18	</a:t>
            </a:r>
            <a:r>
              <a:rPr kumimoji="1" lang="ja-JP" altLang="en-US" sz="1050" dirty="0">
                <a:solidFill>
                  <a:srgbClr val="FF0000"/>
                </a:solidFill>
              </a:rPr>
              <a:t>本市の地域課題の解決や市民生活の質の向上に資する事業提案（フリー提案）</a:t>
            </a:r>
          </a:p>
        </p:txBody>
      </p:sp>
      <p:sp>
        <p:nvSpPr>
          <p:cNvPr id="4" name="大かっこ 3">
            <a:extLst>
              <a:ext uri="{FF2B5EF4-FFF2-40B4-BE49-F238E27FC236}">
                <a16:creationId xmlns:a16="http://schemas.microsoft.com/office/drawing/2014/main" id="{83BAE386-9DF7-4513-AF8B-A52B2E3F2C5D}"/>
              </a:ext>
            </a:extLst>
          </p:cNvPr>
          <p:cNvSpPr/>
          <p:nvPr/>
        </p:nvSpPr>
        <p:spPr>
          <a:xfrm>
            <a:off x="7399606" y="842198"/>
            <a:ext cx="2265094" cy="450850"/>
          </a:xfrm>
          <a:prstGeom prst="bracketPair">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r>
              <a:rPr kumimoji="1" lang="ja-JP" altLang="en-US" sz="1100" dirty="0">
                <a:solidFill>
                  <a:srgbClr val="FF0000"/>
                </a:solidFill>
                <a:latin typeface="Meiryo UI" panose="020B0604030504040204" pitchFamily="50" charset="-128"/>
                <a:ea typeface="Meiryo UI" panose="020B0604030504040204" pitchFamily="50" charset="-128"/>
              </a:rPr>
              <a:t>総事業費は、収支予算書における支出合計額を記載してください。</a:t>
            </a:r>
          </a:p>
        </p:txBody>
      </p:sp>
    </p:spTree>
    <p:extLst>
      <p:ext uri="{BB962C8B-B14F-4D97-AF65-F5344CB8AC3E}">
        <p14:creationId xmlns:p14="http://schemas.microsoft.com/office/powerpoint/2010/main" val="316789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２　</a:t>
            </a:r>
            <a:r>
              <a:rPr kumimoji="1" lang="ja-JP" altLang="en-US" sz="1400" b="1" dirty="0">
                <a:solidFill>
                  <a:schemeClr val="tx1"/>
                </a:solidFill>
                <a:latin typeface="Meiryo UI" panose="020B0604030504040204" pitchFamily="50" charset="-128"/>
                <a:ea typeface="Meiryo UI" panose="020B0604030504040204" pitchFamily="50" charset="-128"/>
                <a:cs typeface="Arial" panose="020B0604020202020204" pitchFamily="34" charset="0"/>
              </a:rPr>
              <a:t>事業の実施によって解決を図る課題及び実現したい姿（目的）</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graphicFrame>
        <p:nvGraphicFramePr>
          <p:cNvPr id="16" name="表 15">
            <a:extLst>
              <a:ext uri="{FF2B5EF4-FFF2-40B4-BE49-F238E27FC236}">
                <a16:creationId xmlns:a16="http://schemas.microsoft.com/office/drawing/2014/main" id="{0E70E267-C238-4E57-85D6-44243067FF30}"/>
              </a:ext>
            </a:extLst>
          </p:cNvPr>
          <p:cNvGraphicFramePr>
            <a:graphicFrameLocks noGrp="1"/>
          </p:cNvGraphicFramePr>
          <p:nvPr>
            <p:extLst>
              <p:ext uri="{D42A27DB-BD31-4B8C-83A1-F6EECF244321}">
                <p14:modId xmlns:p14="http://schemas.microsoft.com/office/powerpoint/2010/main" val="1448267298"/>
              </p:ext>
            </p:extLst>
          </p:nvPr>
        </p:nvGraphicFramePr>
        <p:xfrm>
          <a:off x="171450" y="533172"/>
          <a:ext cx="9563100" cy="6207670"/>
        </p:xfrm>
        <a:graphic>
          <a:graphicData uri="http://schemas.openxmlformats.org/drawingml/2006/table">
            <a:tbl>
              <a:tblPr firstRow="1" bandRow="1">
                <a:tableStyleId>{5C22544A-7EE6-4342-B048-85BDC9FD1C3A}</a:tableStyleId>
              </a:tblPr>
              <a:tblGrid>
                <a:gridCol w="9563100">
                  <a:extLst>
                    <a:ext uri="{9D8B030D-6E8A-4147-A177-3AD203B41FA5}">
                      <a16:colId xmlns:a16="http://schemas.microsoft.com/office/drawing/2014/main" val="2888364897"/>
                    </a:ext>
                  </a:extLst>
                </a:gridCol>
              </a:tblGrid>
              <a:tr h="476470">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■事業の実施によって解決を図る課題</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事業の実施によって、具体的にどのような地域課題等の解決を図るのか記載すること。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33961039"/>
                  </a:ext>
                </a:extLst>
              </a:tr>
              <a:tr h="2628000">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51623932"/>
                  </a:ext>
                </a:extLst>
              </a:tr>
              <a:tr h="475200">
                <a:tc>
                  <a:txBody>
                    <a:bodyPr/>
                    <a:lstStyle/>
                    <a:p>
                      <a:pPr algn="l"/>
                      <a:r>
                        <a:rPr kumimoji="1" lang="ja-JP" altLang="en-US" sz="1200" b="1" dirty="0">
                          <a:solidFill>
                            <a:schemeClr val="tx1"/>
                          </a:solidFill>
                          <a:latin typeface="Meiryo UI" panose="020B0604030504040204" pitchFamily="50" charset="-128"/>
                          <a:ea typeface="Meiryo UI" panose="020B0604030504040204" pitchFamily="50" charset="-128"/>
                        </a:rPr>
                        <a:t>■事業の実施によって実現したい姿（目的）</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事業の実施を通じて、どのような姿（目的）を実現したいのかについて記載すること。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65645531"/>
                  </a:ext>
                </a:extLst>
              </a:tr>
              <a:tr h="2628000">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780965191"/>
                  </a:ext>
                </a:extLst>
              </a:tr>
            </a:tbl>
          </a:graphicData>
        </a:graphic>
      </p:graphicFrame>
      <p:sp>
        <p:nvSpPr>
          <p:cNvPr id="11" name="スライド番号プレースホルダー 2">
            <a:extLst>
              <a:ext uri="{FF2B5EF4-FFF2-40B4-BE49-F238E27FC236}">
                <a16:creationId xmlns:a16="http://schemas.microsoft.com/office/drawing/2014/main" id="{0B809FEE-0509-46BC-8A43-89ACC6E7A2A1}"/>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3</a:t>
            </a:fld>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9855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３　事業内容・サービス内容（</a:t>
            </a:r>
            <a:r>
              <a:rPr kumimoji="1" lang="en-US" altLang="ja-JP" sz="1400" b="1" dirty="0">
                <a:solidFill>
                  <a:schemeClr val="tx1"/>
                </a:solidFill>
                <a:latin typeface="Meiryo UI" panose="020B0604030504040204" pitchFamily="50" charset="-128"/>
                <a:ea typeface="Meiryo UI" panose="020B0604030504040204" pitchFamily="50" charset="-128"/>
              </a:rPr>
              <a:t>X/X</a:t>
            </a:r>
            <a:r>
              <a:rPr kumimoji="1" lang="ja-JP" altLang="en-US" sz="1400" b="1" dirty="0">
                <a:solidFill>
                  <a:schemeClr val="tx1"/>
                </a:solidFill>
                <a:latin typeface="Meiryo UI" panose="020B0604030504040204" pitchFamily="50" charset="-128"/>
                <a:ea typeface="Meiryo UI" panose="020B0604030504040204" pitchFamily="50" charset="-128"/>
              </a:rPr>
              <a:t>）</a:t>
            </a:r>
          </a:p>
        </p:txBody>
      </p:sp>
      <p:graphicFrame>
        <p:nvGraphicFramePr>
          <p:cNvPr id="16" name="表 15">
            <a:extLst>
              <a:ext uri="{FF2B5EF4-FFF2-40B4-BE49-F238E27FC236}">
                <a16:creationId xmlns:a16="http://schemas.microsoft.com/office/drawing/2014/main" id="{0E70E267-C238-4E57-85D6-44243067FF30}"/>
              </a:ext>
            </a:extLst>
          </p:cNvPr>
          <p:cNvGraphicFramePr>
            <a:graphicFrameLocks noGrp="1"/>
          </p:cNvGraphicFramePr>
          <p:nvPr>
            <p:extLst>
              <p:ext uri="{D42A27DB-BD31-4B8C-83A1-F6EECF244321}">
                <p14:modId xmlns:p14="http://schemas.microsoft.com/office/powerpoint/2010/main" val="1617245674"/>
              </p:ext>
            </p:extLst>
          </p:nvPr>
        </p:nvGraphicFramePr>
        <p:xfrm>
          <a:off x="171450" y="725513"/>
          <a:ext cx="9563100" cy="605016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888364897"/>
                    </a:ext>
                  </a:extLst>
                </a:gridCol>
                <a:gridCol w="1587500">
                  <a:extLst>
                    <a:ext uri="{9D8B030D-6E8A-4147-A177-3AD203B41FA5}">
                      <a16:colId xmlns:a16="http://schemas.microsoft.com/office/drawing/2014/main" val="261771326"/>
                    </a:ext>
                  </a:extLst>
                </a:gridCol>
                <a:gridCol w="6527800">
                  <a:extLst>
                    <a:ext uri="{9D8B030D-6E8A-4147-A177-3AD203B41FA5}">
                      <a16:colId xmlns:a16="http://schemas.microsoft.com/office/drawing/2014/main" val="4116580295"/>
                    </a:ext>
                  </a:extLst>
                </a:gridCol>
              </a:tblGrid>
              <a:tr h="43839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サービス名</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l">
                        <a:lnSpc>
                          <a:spcPts val="2000"/>
                        </a:lnSpc>
                      </a:pPr>
                      <a:r>
                        <a:rPr kumimoji="1" lang="ja-JP" altLang="en-US" sz="1400" b="0" dirty="0">
                          <a:solidFill>
                            <a:schemeClr val="tx1"/>
                          </a:solidFill>
                          <a:latin typeface="Meiryo UI" panose="020B0604030504040204" pitchFamily="50" charset="-128"/>
                          <a:ea typeface="Meiryo UI" panose="020B0604030504040204" pitchFamily="50" charset="-128"/>
                        </a:rPr>
                        <a:t>～～～サービス</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923250891"/>
                  </a:ext>
                </a:extLst>
              </a:tr>
              <a:tr h="43747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ターゲット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本サービスを利用するユーザーの具体的なイメージを記載すること。</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33961039"/>
                  </a:ext>
                </a:extLst>
              </a:tr>
              <a:tr h="349949">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事業の具体的な内容等</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l"/>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3127843618"/>
                  </a:ext>
                </a:extLst>
              </a:tr>
              <a:tr h="4824347">
                <a:tc gridSpan="3">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l"/>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51623932"/>
                  </a:ext>
                </a:extLst>
              </a:tr>
            </a:tbl>
          </a:graphicData>
        </a:graphic>
      </p:graphicFrame>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276999"/>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１枚に記載し切れない場合は、５枚までに納めること。</a:t>
            </a:r>
          </a:p>
        </p:txBody>
      </p:sp>
      <p:sp>
        <p:nvSpPr>
          <p:cNvPr id="10" name="正方形/長方形 9">
            <a:extLst>
              <a:ext uri="{FF2B5EF4-FFF2-40B4-BE49-F238E27FC236}">
                <a16:creationId xmlns:a16="http://schemas.microsoft.com/office/drawing/2014/main" id="{3F342486-1627-48D2-B3A1-63C95D086737}"/>
              </a:ext>
            </a:extLst>
          </p:cNvPr>
          <p:cNvSpPr/>
          <p:nvPr/>
        </p:nvSpPr>
        <p:spPr>
          <a:xfrm>
            <a:off x="5321300" y="3479800"/>
            <a:ext cx="4343400" cy="32385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イメージ図等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（レイアウト任意）</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画像データ等は圧縮処理を施したうえで</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添付すること（データ容量削減のため）。</a:t>
            </a:r>
          </a:p>
        </p:txBody>
      </p:sp>
      <p:sp>
        <p:nvSpPr>
          <p:cNvPr id="11" name="テキスト ボックス 10">
            <a:extLst>
              <a:ext uri="{FF2B5EF4-FFF2-40B4-BE49-F238E27FC236}">
                <a16:creationId xmlns:a16="http://schemas.microsoft.com/office/drawing/2014/main" id="{59787504-4EC4-43BD-98E3-C6DD4E6B7760}"/>
              </a:ext>
            </a:extLst>
          </p:cNvPr>
          <p:cNvSpPr txBox="1"/>
          <p:nvPr/>
        </p:nvSpPr>
        <p:spPr>
          <a:xfrm>
            <a:off x="171450" y="1964157"/>
            <a:ext cx="9563100" cy="461665"/>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事業の内容や本サービスを使ってどのように実証するのかについて具体的に記載すること。</a:t>
            </a:r>
            <a:endParaRPr kumimoji="1" lang="en-US" altLang="ja-JP" sz="1200" dirty="0">
              <a:latin typeface="Meiryo UI" panose="020B0604030504040204" pitchFamily="50" charset="-128"/>
              <a:ea typeface="Meiryo UI" panose="020B0604030504040204" pitchFamily="50" charset="-128"/>
              <a:cs typeface="Arial" panose="020B0604020202020204" pitchFamily="34" charset="0"/>
            </a:endParaRPr>
          </a:p>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イラストや写真等を用いてサービスの具体的内容を説明するとともに、地域や住民等に対してどのような利便性等をもたらすものであるか記載すること。</a:t>
            </a:r>
          </a:p>
        </p:txBody>
      </p:sp>
      <p:sp>
        <p:nvSpPr>
          <p:cNvPr id="12" name="スライド番号プレースホルダー 2">
            <a:extLst>
              <a:ext uri="{FF2B5EF4-FFF2-40B4-BE49-F238E27FC236}">
                <a16:creationId xmlns:a16="http://schemas.microsoft.com/office/drawing/2014/main" id="{A14A8C8B-AC4C-4E9F-A824-62FEB8B3534C}"/>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4</a:t>
            </a:fld>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98811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４　事業の達成目標等（</a:t>
            </a:r>
            <a:r>
              <a:rPr kumimoji="1" lang="en-US" altLang="ja-JP" sz="1400" b="1" dirty="0">
                <a:solidFill>
                  <a:schemeClr val="tx1"/>
                </a:solidFill>
                <a:latin typeface="Meiryo UI" panose="020B0604030504040204" pitchFamily="50" charset="-128"/>
                <a:ea typeface="Meiryo UI" panose="020B0604030504040204" pitchFamily="50" charset="-128"/>
              </a:rPr>
              <a:t>1/2</a:t>
            </a:r>
            <a:r>
              <a:rPr kumimoji="1" lang="ja-JP" altLang="en-US" sz="1400" b="1" dirty="0">
                <a:solidFill>
                  <a:schemeClr val="tx1"/>
                </a:solidFill>
                <a:latin typeface="Meiryo UI" panose="020B0604030504040204" pitchFamily="50" charset="-128"/>
                <a:ea typeface="Meiryo UI" panose="020B0604030504040204" pitchFamily="50" charset="-128"/>
              </a:rPr>
              <a:t>）</a:t>
            </a:r>
          </a:p>
        </p:txBody>
      </p:sp>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461665"/>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事業の成果が地域の課題解決や魅力向上等に資するものであることを計測するための</a:t>
            </a:r>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KPI</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として、</a:t>
            </a:r>
            <a:endParaRPr kumimoji="1" lang="en-US" altLang="ja-JP" sz="1200" dirty="0">
              <a:latin typeface="Meiryo UI" panose="020B0604030504040204" pitchFamily="50" charset="-128"/>
              <a:ea typeface="Meiryo UI" panose="020B0604030504040204" pitchFamily="50" charset="-128"/>
              <a:cs typeface="Arial" panose="020B0604020202020204" pitchFamily="34" charset="0"/>
            </a:endParaRPr>
          </a:p>
          <a:p>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　 適切なアウトプット指標（活動指標）、アウトカム指標（成果指標）の目標を</a:t>
            </a:r>
            <a:r>
              <a:rPr kumimoji="1" lang="ja-JP" altLang="en-US" sz="1200" b="1" u="sng" dirty="0">
                <a:latin typeface="Meiryo UI" panose="020B0604030504040204" pitchFamily="50" charset="-128"/>
                <a:ea typeface="Meiryo UI" panose="020B0604030504040204" pitchFamily="50" charset="-128"/>
                <a:cs typeface="Arial" panose="020B0604020202020204" pitchFamily="34" charset="0"/>
              </a:rPr>
              <a:t>それぞれ１つ以上</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設定すること。</a:t>
            </a:r>
          </a:p>
        </p:txBody>
      </p:sp>
      <p:sp>
        <p:nvSpPr>
          <p:cNvPr id="12" name="テキスト ボックス 11">
            <a:extLst>
              <a:ext uri="{FF2B5EF4-FFF2-40B4-BE49-F238E27FC236}">
                <a16:creationId xmlns:a16="http://schemas.microsoft.com/office/drawing/2014/main" id="{B58B1FF8-30EE-483B-9FC3-2DBC8B44BE6A}"/>
              </a:ext>
            </a:extLst>
          </p:cNvPr>
          <p:cNvSpPr txBox="1"/>
          <p:nvPr/>
        </p:nvSpPr>
        <p:spPr>
          <a:xfrm>
            <a:off x="171450" y="910178"/>
            <a:ext cx="9563100" cy="276999"/>
          </a:xfrm>
          <a:prstGeom prst="rect">
            <a:avLst/>
          </a:prstGeom>
          <a:noFill/>
        </p:spPr>
        <p:txBody>
          <a:bodyPr wrap="square" rtlCol="0" anchor="t">
            <a:spAutoFit/>
          </a:bodyPr>
          <a:lstStyle/>
          <a:p>
            <a:r>
              <a:rPr kumimoji="1" lang="en-US" altLang="ja-JP" sz="1200" b="1"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b="1" dirty="0">
                <a:latin typeface="Meiryo UI" panose="020B0604030504040204" pitchFamily="50" charset="-128"/>
                <a:ea typeface="Meiryo UI" panose="020B0604030504040204" pitchFamily="50" charset="-128"/>
                <a:cs typeface="Arial" panose="020B0604020202020204" pitchFamily="34" charset="0"/>
              </a:rPr>
              <a:t>アウトプット指標（活動指標）</a:t>
            </a:r>
            <a:r>
              <a:rPr kumimoji="1" lang="en-US" altLang="ja-JP" sz="1200" b="1" dirty="0">
                <a:latin typeface="Meiryo UI" panose="020B0604030504040204" pitchFamily="50" charset="-128"/>
                <a:ea typeface="Meiryo UI" panose="020B0604030504040204" pitchFamily="50" charset="-128"/>
                <a:cs typeface="Arial" panose="020B0604020202020204" pitchFamily="34" charset="0"/>
              </a:rPr>
              <a:t>】</a:t>
            </a:r>
            <a:endParaRPr kumimoji="1" lang="ja-JP" altLang="en-US" sz="12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15" name="スライド番号プレースホルダー 2">
            <a:extLst>
              <a:ext uri="{FF2B5EF4-FFF2-40B4-BE49-F238E27FC236}">
                <a16:creationId xmlns:a16="http://schemas.microsoft.com/office/drawing/2014/main" id="{4034EF48-96CA-4FBF-8B45-F3081CE4142C}"/>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5</a:t>
            </a:fld>
            <a:endParaRPr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82D0EA48-4E1A-4E50-B355-0040B776ABD2}"/>
              </a:ext>
            </a:extLst>
          </p:cNvPr>
          <p:cNvGraphicFramePr>
            <a:graphicFrameLocks noGrp="1"/>
          </p:cNvGraphicFramePr>
          <p:nvPr>
            <p:extLst>
              <p:ext uri="{D42A27DB-BD31-4B8C-83A1-F6EECF244321}">
                <p14:modId xmlns:p14="http://schemas.microsoft.com/office/powerpoint/2010/main" val="4048582378"/>
              </p:ext>
            </p:extLst>
          </p:nvPr>
        </p:nvGraphicFramePr>
        <p:xfrm>
          <a:off x="229320" y="1269998"/>
          <a:ext cx="9505230" cy="2057400"/>
        </p:xfrm>
        <a:graphic>
          <a:graphicData uri="http://schemas.openxmlformats.org/drawingml/2006/table">
            <a:tbl>
              <a:tblPr firstRow="1" bandRow="1">
                <a:tableStyleId>{5C22544A-7EE6-4342-B048-85BDC9FD1C3A}</a:tableStyleId>
              </a:tblPr>
              <a:tblGrid>
                <a:gridCol w="950523">
                  <a:extLst>
                    <a:ext uri="{9D8B030D-6E8A-4147-A177-3AD203B41FA5}">
                      <a16:colId xmlns:a16="http://schemas.microsoft.com/office/drawing/2014/main" val="2852496850"/>
                    </a:ext>
                  </a:extLst>
                </a:gridCol>
                <a:gridCol w="950523">
                  <a:extLst>
                    <a:ext uri="{9D8B030D-6E8A-4147-A177-3AD203B41FA5}">
                      <a16:colId xmlns:a16="http://schemas.microsoft.com/office/drawing/2014/main" val="1733304903"/>
                    </a:ext>
                  </a:extLst>
                </a:gridCol>
                <a:gridCol w="1901046">
                  <a:extLst>
                    <a:ext uri="{9D8B030D-6E8A-4147-A177-3AD203B41FA5}">
                      <a16:colId xmlns:a16="http://schemas.microsoft.com/office/drawing/2014/main" val="1180638807"/>
                    </a:ext>
                  </a:extLst>
                </a:gridCol>
                <a:gridCol w="1901046">
                  <a:extLst>
                    <a:ext uri="{9D8B030D-6E8A-4147-A177-3AD203B41FA5}">
                      <a16:colId xmlns:a16="http://schemas.microsoft.com/office/drawing/2014/main" val="1722448943"/>
                    </a:ext>
                  </a:extLst>
                </a:gridCol>
                <a:gridCol w="950523">
                  <a:extLst>
                    <a:ext uri="{9D8B030D-6E8A-4147-A177-3AD203B41FA5}">
                      <a16:colId xmlns:a16="http://schemas.microsoft.com/office/drawing/2014/main" val="3637111352"/>
                    </a:ext>
                  </a:extLst>
                </a:gridCol>
                <a:gridCol w="950523">
                  <a:extLst>
                    <a:ext uri="{9D8B030D-6E8A-4147-A177-3AD203B41FA5}">
                      <a16:colId xmlns:a16="http://schemas.microsoft.com/office/drawing/2014/main" val="1457003487"/>
                    </a:ext>
                  </a:extLst>
                </a:gridCol>
                <a:gridCol w="950523">
                  <a:extLst>
                    <a:ext uri="{9D8B030D-6E8A-4147-A177-3AD203B41FA5}">
                      <a16:colId xmlns:a16="http://schemas.microsoft.com/office/drawing/2014/main" val="4084905105"/>
                    </a:ext>
                  </a:extLst>
                </a:gridCol>
                <a:gridCol w="950523">
                  <a:extLst>
                    <a:ext uri="{9D8B030D-6E8A-4147-A177-3AD203B41FA5}">
                      <a16:colId xmlns:a16="http://schemas.microsoft.com/office/drawing/2014/main" val="559988710"/>
                    </a:ext>
                  </a:extLst>
                </a:gridCol>
              </a:tblGrid>
              <a:tr h="249133">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①</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3">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種別</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アウトプット</a:t>
                      </a: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単位</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93968188"/>
                  </a:ext>
                </a:extLst>
              </a:tr>
              <a:tr h="249133">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の概要、測定方法</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3759307"/>
                  </a:ext>
                </a:extLst>
              </a:tr>
              <a:tr h="410336">
                <a:tc grid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事業成果等の計測に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適する理由</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19315595"/>
                  </a:ext>
                </a:extLst>
              </a:tr>
              <a:tr h="249133">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6350" cap="flat" cmpd="sng" algn="ctr">
                      <a:solidFill>
                        <a:schemeClr val="bg1">
                          <a:lumMod val="50000"/>
                        </a:schemeClr>
                      </a:solidFill>
                      <a:prstDash val="solid"/>
                      <a:round/>
                      <a:headEnd type="none" w="med" len="med"/>
                      <a:tailEnd type="none" w="med" len="med"/>
                    </a:lnTlToBr>
                    <a:solidFill>
                      <a:schemeClr val="bg1">
                        <a:lumMod val="95000"/>
                      </a:schemeClr>
                    </a:solid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78848375"/>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目　標</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94086898"/>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結　果</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76611893"/>
                  </a:ext>
                </a:extLst>
              </a:tr>
            </a:tbl>
          </a:graphicData>
        </a:graphic>
      </p:graphicFrame>
      <p:graphicFrame>
        <p:nvGraphicFramePr>
          <p:cNvPr id="11" name="表 10">
            <a:extLst>
              <a:ext uri="{FF2B5EF4-FFF2-40B4-BE49-F238E27FC236}">
                <a16:creationId xmlns:a16="http://schemas.microsoft.com/office/drawing/2014/main" id="{5390BEAC-3497-4E13-B9E2-4C1A6BD264C8}"/>
              </a:ext>
            </a:extLst>
          </p:cNvPr>
          <p:cNvGraphicFramePr>
            <a:graphicFrameLocks noGrp="1"/>
          </p:cNvGraphicFramePr>
          <p:nvPr>
            <p:extLst>
              <p:ext uri="{D42A27DB-BD31-4B8C-83A1-F6EECF244321}">
                <p14:modId xmlns:p14="http://schemas.microsoft.com/office/powerpoint/2010/main" val="266176884"/>
              </p:ext>
            </p:extLst>
          </p:nvPr>
        </p:nvGraphicFramePr>
        <p:xfrm>
          <a:off x="229320" y="3606511"/>
          <a:ext cx="9505230" cy="2057400"/>
        </p:xfrm>
        <a:graphic>
          <a:graphicData uri="http://schemas.openxmlformats.org/drawingml/2006/table">
            <a:tbl>
              <a:tblPr firstRow="1" bandRow="1">
                <a:tableStyleId>{5C22544A-7EE6-4342-B048-85BDC9FD1C3A}</a:tableStyleId>
              </a:tblPr>
              <a:tblGrid>
                <a:gridCol w="950523">
                  <a:extLst>
                    <a:ext uri="{9D8B030D-6E8A-4147-A177-3AD203B41FA5}">
                      <a16:colId xmlns:a16="http://schemas.microsoft.com/office/drawing/2014/main" val="2852496850"/>
                    </a:ext>
                  </a:extLst>
                </a:gridCol>
                <a:gridCol w="950523">
                  <a:extLst>
                    <a:ext uri="{9D8B030D-6E8A-4147-A177-3AD203B41FA5}">
                      <a16:colId xmlns:a16="http://schemas.microsoft.com/office/drawing/2014/main" val="1733304903"/>
                    </a:ext>
                  </a:extLst>
                </a:gridCol>
                <a:gridCol w="1901046">
                  <a:extLst>
                    <a:ext uri="{9D8B030D-6E8A-4147-A177-3AD203B41FA5}">
                      <a16:colId xmlns:a16="http://schemas.microsoft.com/office/drawing/2014/main" val="1180638807"/>
                    </a:ext>
                  </a:extLst>
                </a:gridCol>
                <a:gridCol w="1901046">
                  <a:extLst>
                    <a:ext uri="{9D8B030D-6E8A-4147-A177-3AD203B41FA5}">
                      <a16:colId xmlns:a16="http://schemas.microsoft.com/office/drawing/2014/main" val="1722448943"/>
                    </a:ext>
                  </a:extLst>
                </a:gridCol>
                <a:gridCol w="950523">
                  <a:extLst>
                    <a:ext uri="{9D8B030D-6E8A-4147-A177-3AD203B41FA5}">
                      <a16:colId xmlns:a16="http://schemas.microsoft.com/office/drawing/2014/main" val="3637111352"/>
                    </a:ext>
                  </a:extLst>
                </a:gridCol>
                <a:gridCol w="950523">
                  <a:extLst>
                    <a:ext uri="{9D8B030D-6E8A-4147-A177-3AD203B41FA5}">
                      <a16:colId xmlns:a16="http://schemas.microsoft.com/office/drawing/2014/main" val="1457003487"/>
                    </a:ext>
                  </a:extLst>
                </a:gridCol>
                <a:gridCol w="950523">
                  <a:extLst>
                    <a:ext uri="{9D8B030D-6E8A-4147-A177-3AD203B41FA5}">
                      <a16:colId xmlns:a16="http://schemas.microsoft.com/office/drawing/2014/main" val="4084905105"/>
                    </a:ext>
                  </a:extLst>
                </a:gridCol>
                <a:gridCol w="950523">
                  <a:extLst>
                    <a:ext uri="{9D8B030D-6E8A-4147-A177-3AD203B41FA5}">
                      <a16:colId xmlns:a16="http://schemas.microsoft.com/office/drawing/2014/main" val="559988710"/>
                    </a:ext>
                  </a:extLst>
                </a:gridCol>
              </a:tblGrid>
              <a:tr h="249133">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②</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3">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種別</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アウトプット</a:t>
                      </a: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単位</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93968188"/>
                  </a:ext>
                </a:extLst>
              </a:tr>
              <a:tr h="249133">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の概要、測定方法</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3759307"/>
                  </a:ext>
                </a:extLst>
              </a:tr>
              <a:tr h="410336">
                <a:tc grid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事業成果等の計測に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適する理由</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19315595"/>
                  </a:ext>
                </a:extLst>
              </a:tr>
              <a:tr h="249133">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6350" cap="flat" cmpd="sng" algn="ctr">
                      <a:solidFill>
                        <a:schemeClr val="bg1">
                          <a:lumMod val="50000"/>
                        </a:schemeClr>
                      </a:solidFill>
                      <a:prstDash val="solid"/>
                      <a:round/>
                      <a:headEnd type="none" w="med" len="med"/>
                      <a:tailEnd type="none" w="med" len="med"/>
                    </a:lnTlToBr>
                    <a:solidFill>
                      <a:schemeClr val="bg1">
                        <a:lumMod val="95000"/>
                      </a:schemeClr>
                    </a:solid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78848375"/>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目　標</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94086898"/>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結　果</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76611893"/>
                  </a:ext>
                </a:extLst>
              </a:tr>
            </a:tbl>
          </a:graphicData>
        </a:graphic>
      </p:graphicFrame>
    </p:spTree>
    <p:extLst>
      <p:ext uri="{BB962C8B-B14F-4D97-AF65-F5344CB8AC3E}">
        <p14:creationId xmlns:p14="http://schemas.microsoft.com/office/powerpoint/2010/main" val="3464716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４　事業の達成目標等（</a:t>
            </a:r>
            <a:r>
              <a:rPr kumimoji="1" lang="en-US" altLang="ja-JP" sz="1400" b="1" dirty="0">
                <a:solidFill>
                  <a:schemeClr val="tx1"/>
                </a:solidFill>
                <a:latin typeface="Meiryo UI" panose="020B0604030504040204" pitchFamily="50" charset="-128"/>
                <a:ea typeface="Meiryo UI" panose="020B0604030504040204" pitchFamily="50" charset="-128"/>
              </a:rPr>
              <a:t>2/2</a:t>
            </a:r>
            <a:r>
              <a:rPr kumimoji="1" lang="ja-JP" altLang="en-US" sz="1400" b="1" dirty="0">
                <a:solidFill>
                  <a:schemeClr val="tx1"/>
                </a:solidFill>
                <a:latin typeface="Meiryo UI" panose="020B0604030504040204" pitchFamily="50" charset="-128"/>
                <a:ea typeface="Meiryo UI" panose="020B0604030504040204" pitchFamily="50" charset="-128"/>
              </a:rPr>
              <a:t>）</a:t>
            </a:r>
          </a:p>
        </p:txBody>
      </p:sp>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461665"/>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事業の成果が地域の課題解決や魅力向上等に資するものであることを計測するための</a:t>
            </a:r>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KPI</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として、</a:t>
            </a:r>
            <a:endParaRPr kumimoji="1" lang="en-US" altLang="ja-JP" sz="1200" dirty="0">
              <a:latin typeface="Meiryo UI" panose="020B0604030504040204" pitchFamily="50" charset="-128"/>
              <a:ea typeface="Meiryo UI" panose="020B0604030504040204" pitchFamily="50" charset="-128"/>
              <a:cs typeface="Arial" panose="020B0604020202020204" pitchFamily="34" charset="0"/>
            </a:endParaRPr>
          </a:p>
          <a:p>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　 適切なアウトプット指標（活動指標）、アウトカム指標（成果指標）の目標を</a:t>
            </a:r>
            <a:r>
              <a:rPr kumimoji="1" lang="ja-JP" altLang="en-US" sz="1200" b="1" u="sng" dirty="0">
                <a:latin typeface="Meiryo UI" panose="020B0604030504040204" pitchFamily="50" charset="-128"/>
                <a:ea typeface="Meiryo UI" panose="020B0604030504040204" pitchFamily="50" charset="-128"/>
                <a:cs typeface="Arial" panose="020B0604020202020204" pitchFamily="34" charset="0"/>
              </a:rPr>
              <a:t>それぞれ１つ以上</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設定すること。</a:t>
            </a:r>
          </a:p>
        </p:txBody>
      </p:sp>
      <p:sp>
        <p:nvSpPr>
          <p:cNvPr id="12" name="テキスト ボックス 11">
            <a:extLst>
              <a:ext uri="{FF2B5EF4-FFF2-40B4-BE49-F238E27FC236}">
                <a16:creationId xmlns:a16="http://schemas.microsoft.com/office/drawing/2014/main" id="{B58B1FF8-30EE-483B-9FC3-2DBC8B44BE6A}"/>
              </a:ext>
            </a:extLst>
          </p:cNvPr>
          <p:cNvSpPr txBox="1"/>
          <p:nvPr/>
        </p:nvSpPr>
        <p:spPr>
          <a:xfrm>
            <a:off x="171450" y="910178"/>
            <a:ext cx="9563100" cy="276999"/>
          </a:xfrm>
          <a:prstGeom prst="rect">
            <a:avLst/>
          </a:prstGeom>
          <a:noFill/>
        </p:spPr>
        <p:txBody>
          <a:bodyPr wrap="square" rtlCol="0" anchor="t">
            <a:spAutoFit/>
          </a:bodyPr>
          <a:lstStyle/>
          <a:p>
            <a:r>
              <a:rPr kumimoji="1" lang="en-US" altLang="ja-JP" sz="1200" b="1"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b="1" dirty="0">
                <a:latin typeface="Meiryo UI" panose="020B0604030504040204" pitchFamily="50" charset="-128"/>
                <a:ea typeface="Meiryo UI" panose="020B0604030504040204" pitchFamily="50" charset="-128"/>
                <a:cs typeface="Arial" panose="020B0604020202020204" pitchFamily="34" charset="0"/>
              </a:rPr>
              <a:t>アウトカム指標（成果指標）</a:t>
            </a:r>
            <a:r>
              <a:rPr kumimoji="1" lang="en-US" altLang="ja-JP" sz="1200" b="1" dirty="0">
                <a:latin typeface="Meiryo UI" panose="020B0604030504040204" pitchFamily="50" charset="-128"/>
                <a:ea typeface="Meiryo UI" panose="020B0604030504040204" pitchFamily="50" charset="-128"/>
                <a:cs typeface="Arial" panose="020B0604020202020204" pitchFamily="34" charset="0"/>
              </a:rPr>
              <a:t>】</a:t>
            </a:r>
            <a:endParaRPr kumimoji="1" lang="ja-JP" altLang="en-US" sz="1200" b="1" dirty="0">
              <a:latin typeface="Meiryo UI" panose="020B0604030504040204" pitchFamily="50" charset="-128"/>
              <a:ea typeface="Meiryo UI" panose="020B0604030504040204" pitchFamily="50" charset="-128"/>
              <a:cs typeface="Arial" panose="020B0604020202020204" pitchFamily="34" charset="0"/>
            </a:endParaRPr>
          </a:p>
        </p:txBody>
      </p:sp>
      <p:sp>
        <p:nvSpPr>
          <p:cNvPr id="10" name="スライド番号プレースホルダー 2">
            <a:extLst>
              <a:ext uri="{FF2B5EF4-FFF2-40B4-BE49-F238E27FC236}">
                <a16:creationId xmlns:a16="http://schemas.microsoft.com/office/drawing/2014/main" id="{10343C51-2318-488C-9C64-F04F5CCE4F81}"/>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6</a:t>
            </a:fld>
            <a:endParaRPr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2A90C14D-AD15-456B-8D30-14F94BCC1050}"/>
              </a:ext>
            </a:extLst>
          </p:cNvPr>
          <p:cNvGraphicFramePr>
            <a:graphicFrameLocks noGrp="1"/>
          </p:cNvGraphicFramePr>
          <p:nvPr>
            <p:extLst>
              <p:ext uri="{D42A27DB-BD31-4B8C-83A1-F6EECF244321}">
                <p14:modId xmlns:p14="http://schemas.microsoft.com/office/powerpoint/2010/main" val="3180362579"/>
              </p:ext>
            </p:extLst>
          </p:nvPr>
        </p:nvGraphicFramePr>
        <p:xfrm>
          <a:off x="229320" y="1269998"/>
          <a:ext cx="9505230" cy="2057400"/>
        </p:xfrm>
        <a:graphic>
          <a:graphicData uri="http://schemas.openxmlformats.org/drawingml/2006/table">
            <a:tbl>
              <a:tblPr firstRow="1" bandRow="1">
                <a:tableStyleId>{5C22544A-7EE6-4342-B048-85BDC9FD1C3A}</a:tableStyleId>
              </a:tblPr>
              <a:tblGrid>
                <a:gridCol w="950523">
                  <a:extLst>
                    <a:ext uri="{9D8B030D-6E8A-4147-A177-3AD203B41FA5}">
                      <a16:colId xmlns:a16="http://schemas.microsoft.com/office/drawing/2014/main" val="2852496850"/>
                    </a:ext>
                  </a:extLst>
                </a:gridCol>
                <a:gridCol w="950523">
                  <a:extLst>
                    <a:ext uri="{9D8B030D-6E8A-4147-A177-3AD203B41FA5}">
                      <a16:colId xmlns:a16="http://schemas.microsoft.com/office/drawing/2014/main" val="1733304903"/>
                    </a:ext>
                  </a:extLst>
                </a:gridCol>
                <a:gridCol w="1901046">
                  <a:extLst>
                    <a:ext uri="{9D8B030D-6E8A-4147-A177-3AD203B41FA5}">
                      <a16:colId xmlns:a16="http://schemas.microsoft.com/office/drawing/2014/main" val="1180638807"/>
                    </a:ext>
                  </a:extLst>
                </a:gridCol>
                <a:gridCol w="1901046">
                  <a:extLst>
                    <a:ext uri="{9D8B030D-6E8A-4147-A177-3AD203B41FA5}">
                      <a16:colId xmlns:a16="http://schemas.microsoft.com/office/drawing/2014/main" val="1722448943"/>
                    </a:ext>
                  </a:extLst>
                </a:gridCol>
                <a:gridCol w="950523">
                  <a:extLst>
                    <a:ext uri="{9D8B030D-6E8A-4147-A177-3AD203B41FA5}">
                      <a16:colId xmlns:a16="http://schemas.microsoft.com/office/drawing/2014/main" val="3637111352"/>
                    </a:ext>
                  </a:extLst>
                </a:gridCol>
                <a:gridCol w="950523">
                  <a:extLst>
                    <a:ext uri="{9D8B030D-6E8A-4147-A177-3AD203B41FA5}">
                      <a16:colId xmlns:a16="http://schemas.microsoft.com/office/drawing/2014/main" val="1457003487"/>
                    </a:ext>
                  </a:extLst>
                </a:gridCol>
                <a:gridCol w="950523">
                  <a:extLst>
                    <a:ext uri="{9D8B030D-6E8A-4147-A177-3AD203B41FA5}">
                      <a16:colId xmlns:a16="http://schemas.microsoft.com/office/drawing/2014/main" val="4084905105"/>
                    </a:ext>
                  </a:extLst>
                </a:gridCol>
                <a:gridCol w="950523">
                  <a:extLst>
                    <a:ext uri="{9D8B030D-6E8A-4147-A177-3AD203B41FA5}">
                      <a16:colId xmlns:a16="http://schemas.microsoft.com/office/drawing/2014/main" val="559988710"/>
                    </a:ext>
                  </a:extLst>
                </a:gridCol>
              </a:tblGrid>
              <a:tr h="249133">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①</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3">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種別</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アウトカム</a:t>
                      </a: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単位</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93968188"/>
                  </a:ext>
                </a:extLst>
              </a:tr>
              <a:tr h="249133">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の概要、測定方法</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3759307"/>
                  </a:ext>
                </a:extLst>
              </a:tr>
              <a:tr h="410336">
                <a:tc grid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事業成果等の計測に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適する理由</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19315595"/>
                  </a:ext>
                </a:extLst>
              </a:tr>
              <a:tr h="249133">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6350" cap="flat" cmpd="sng" algn="ctr">
                      <a:solidFill>
                        <a:schemeClr val="bg1">
                          <a:lumMod val="50000"/>
                        </a:schemeClr>
                      </a:solidFill>
                      <a:prstDash val="solid"/>
                      <a:round/>
                      <a:headEnd type="none" w="med" len="med"/>
                      <a:tailEnd type="none" w="med" len="med"/>
                    </a:lnTlToBr>
                    <a:solidFill>
                      <a:schemeClr val="bg1">
                        <a:lumMod val="95000"/>
                      </a:schemeClr>
                    </a:solid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78848375"/>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目　標</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94086898"/>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結　果</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76611893"/>
                  </a:ext>
                </a:extLst>
              </a:tr>
            </a:tbl>
          </a:graphicData>
        </a:graphic>
      </p:graphicFrame>
      <p:graphicFrame>
        <p:nvGraphicFramePr>
          <p:cNvPr id="13" name="表 12">
            <a:extLst>
              <a:ext uri="{FF2B5EF4-FFF2-40B4-BE49-F238E27FC236}">
                <a16:creationId xmlns:a16="http://schemas.microsoft.com/office/drawing/2014/main" id="{4CDA0F1C-3420-4F9C-8FC1-E9201FF3AAB9}"/>
              </a:ext>
            </a:extLst>
          </p:cNvPr>
          <p:cNvGraphicFramePr>
            <a:graphicFrameLocks noGrp="1"/>
          </p:cNvGraphicFramePr>
          <p:nvPr>
            <p:extLst>
              <p:ext uri="{D42A27DB-BD31-4B8C-83A1-F6EECF244321}">
                <p14:modId xmlns:p14="http://schemas.microsoft.com/office/powerpoint/2010/main" val="3180362579"/>
              </p:ext>
            </p:extLst>
          </p:nvPr>
        </p:nvGraphicFramePr>
        <p:xfrm>
          <a:off x="229320" y="3606798"/>
          <a:ext cx="9505230" cy="2057400"/>
        </p:xfrm>
        <a:graphic>
          <a:graphicData uri="http://schemas.openxmlformats.org/drawingml/2006/table">
            <a:tbl>
              <a:tblPr firstRow="1" bandRow="1">
                <a:tableStyleId>{5C22544A-7EE6-4342-B048-85BDC9FD1C3A}</a:tableStyleId>
              </a:tblPr>
              <a:tblGrid>
                <a:gridCol w="950523">
                  <a:extLst>
                    <a:ext uri="{9D8B030D-6E8A-4147-A177-3AD203B41FA5}">
                      <a16:colId xmlns:a16="http://schemas.microsoft.com/office/drawing/2014/main" val="2852496850"/>
                    </a:ext>
                  </a:extLst>
                </a:gridCol>
                <a:gridCol w="950523">
                  <a:extLst>
                    <a:ext uri="{9D8B030D-6E8A-4147-A177-3AD203B41FA5}">
                      <a16:colId xmlns:a16="http://schemas.microsoft.com/office/drawing/2014/main" val="1733304903"/>
                    </a:ext>
                  </a:extLst>
                </a:gridCol>
                <a:gridCol w="1901046">
                  <a:extLst>
                    <a:ext uri="{9D8B030D-6E8A-4147-A177-3AD203B41FA5}">
                      <a16:colId xmlns:a16="http://schemas.microsoft.com/office/drawing/2014/main" val="1180638807"/>
                    </a:ext>
                  </a:extLst>
                </a:gridCol>
                <a:gridCol w="1901046">
                  <a:extLst>
                    <a:ext uri="{9D8B030D-6E8A-4147-A177-3AD203B41FA5}">
                      <a16:colId xmlns:a16="http://schemas.microsoft.com/office/drawing/2014/main" val="1722448943"/>
                    </a:ext>
                  </a:extLst>
                </a:gridCol>
                <a:gridCol w="950523">
                  <a:extLst>
                    <a:ext uri="{9D8B030D-6E8A-4147-A177-3AD203B41FA5}">
                      <a16:colId xmlns:a16="http://schemas.microsoft.com/office/drawing/2014/main" val="3637111352"/>
                    </a:ext>
                  </a:extLst>
                </a:gridCol>
                <a:gridCol w="950523">
                  <a:extLst>
                    <a:ext uri="{9D8B030D-6E8A-4147-A177-3AD203B41FA5}">
                      <a16:colId xmlns:a16="http://schemas.microsoft.com/office/drawing/2014/main" val="1457003487"/>
                    </a:ext>
                  </a:extLst>
                </a:gridCol>
                <a:gridCol w="950523">
                  <a:extLst>
                    <a:ext uri="{9D8B030D-6E8A-4147-A177-3AD203B41FA5}">
                      <a16:colId xmlns:a16="http://schemas.microsoft.com/office/drawing/2014/main" val="4084905105"/>
                    </a:ext>
                  </a:extLst>
                </a:gridCol>
                <a:gridCol w="950523">
                  <a:extLst>
                    <a:ext uri="{9D8B030D-6E8A-4147-A177-3AD203B41FA5}">
                      <a16:colId xmlns:a16="http://schemas.microsoft.com/office/drawing/2014/main" val="559988710"/>
                    </a:ext>
                  </a:extLst>
                </a:gridCol>
              </a:tblGrid>
              <a:tr h="249133">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①</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3">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種別</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アウトカム</a:t>
                      </a: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単位</a:t>
                      </a:r>
                    </a:p>
                  </a:txBody>
                  <a:tcPr anchor="ctr">
                    <a:lnL w="63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no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93968188"/>
                  </a:ext>
                </a:extLst>
              </a:tr>
              <a:tr h="249133">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KPI</a:t>
                      </a:r>
                      <a:r>
                        <a:rPr kumimoji="1" lang="ja-JP" altLang="en-US" sz="1100" b="0" dirty="0">
                          <a:solidFill>
                            <a:schemeClr val="tx1"/>
                          </a:solidFill>
                          <a:latin typeface="Meiryo UI" panose="020B0604030504040204" pitchFamily="50" charset="-128"/>
                          <a:ea typeface="Meiryo UI" panose="020B0604030504040204" pitchFamily="50" charset="-128"/>
                        </a:rPr>
                        <a:t>の概要、測定方法</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3759307"/>
                  </a:ext>
                </a:extLst>
              </a:tr>
              <a:tr h="410336">
                <a:tc grid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事業成果等の計測に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rPr>
                        <a:t>適する理由</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6">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19315595"/>
                  </a:ext>
                </a:extLst>
              </a:tr>
              <a:tr h="249133">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6350" cap="flat" cmpd="sng" algn="ctr">
                      <a:solidFill>
                        <a:schemeClr val="bg1">
                          <a:lumMod val="50000"/>
                        </a:schemeClr>
                      </a:solidFill>
                      <a:prstDash val="solid"/>
                      <a:round/>
                      <a:headEnd type="none" w="med" len="med"/>
                      <a:tailEnd type="none" w="med" len="med"/>
                    </a:lnTlToBr>
                    <a:solidFill>
                      <a:schemeClr val="bg1">
                        <a:lumMod val="95000"/>
                      </a:schemeClr>
                    </a:solid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78848375"/>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目　標</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94086898"/>
                  </a:ext>
                </a:extLst>
              </a:tr>
              <a:tr h="249133">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結　果</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2">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gridSpan="3">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hMerge="1">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76611893"/>
                  </a:ext>
                </a:extLst>
              </a:tr>
            </a:tbl>
          </a:graphicData>
        </a:graphic>
      </p:graphicFrame>
    </p:spTree>
    <p:extLst>
      <p:ext uri="{BB962C8B-B14F-4D97-AF65-F5344CB8AC3E}">
        <p14:creationId xmlns:p14="http://schemas.microsoft.com/office/powerpoint/2010/main" val="223521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５　実施体制</a:t>
            </a:r>
          </a:p>
        </p:txBody>
      </p:sp>
      <p:graphicFrame>
        <p:nvGraphicFramePr>
          <p:cNvPr id="16" name="表 15">
            <a:extLst>
              <a:ext uri="{FF2B5EF4-FFF2-40B4-BE49-F238E27FC236}">
                <a16:creationId xmlns:a16="http://schemas.microsoft.com/office/drawing/2014/main" id="{0E70E267-C238-4E57-85D6-44243067FF30}"/>
              </a:ext>
            </a:extLst>
          </p:cNvPr>
          <p:cNvGraphicFramePr>
            <a:graphicFrameLocks noGrp="1"/>
          </p:cNvGraphicFramePr>
          <p:nvPr>
            <p:extLst>
              <p:ext uri="{D42A27DB-BD31-4B8C-83A1-F6EECF244321}">
                <p14:modId xmlns:p14="http://schemas.microsoft.com/office/powerpoint/2010/main" val="4279194511"/>
              </p:ext>
            </p:extLst>
          </p:nvPr>
        </p:nvGraphicFramePr>
        <p:xfrm>
          <a:off x="171450" y="990163"/>
          <a:ext cx="9563100" cy="3175437"/>
        </p:xfrm>
        <a:graphic>
          <a:graphicData uri="http://schemas.openxmlformats.org/drawingml/2006/table">
            <a:tbl>
              <a:tblPr firstRow="1" bandRow="1">
                <a:tableStyleId>{5C22544A-7EE6-4342-B048-85BDC9FD1C3A}</a:tableStyleId>
              </a:tblPr>
              <a:tblGrid>
                <a:gridCol w="9563100">
                  <a:extLst>
                    <a:ext uri="{9D8B030D-6E8A-4147-A177-3AD203B41FA5}">
                      <a16:colId xmlns:a16="http://schemas.microsoft.com/office/drawing/2014/main" val="2888364897"/>
                    </a:ext>
                  </a:extLst>
                </a:gridCol>
              </a:tblGrid>
              <a:tr h="3175437">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3250891"/>
                  </a:ext>
                </a:extLst>
              </a:tr>
            </a:tbl>
          </a:graphicData>
        </a:graphic>
      </p:graphicFrame>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461665"/>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事業に関わる関係者及び事業を実施するうえで協力・連携が不可欠である地域のステークホルダー（長浜市含む）について体制図に記載すること。</a:t>
            </a:r>
            <a:endParaRPr kumimoji="1" lang="en-US" altLang="ja-JP" sz="1200" dirty="0">
              <a:latin typeface="Meiryo UI" panose="020B0604030504040204" pitchFamily="50" charset="-128"/>
              <a:ea typeface="Meiryo UI" panose="020B0604030504040204" pitchFamily="50" charset="-128"/>
              <a:cs typeface="Arial" panose="020B0604020202020204" pitchFamily="34" charset="0"/>
            </a:endParaRPr>
          </a:p>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下欄に各主体の役割を具体的に記載すること。</a:t>
            </a:r>
          </a:p>
        </p:txBody>
      </p:sp>
      <p:graphicFrame>
        <p:nvGraphicFramePr>
          <p:cNvPr id="12" name="表 11">
            <a:extLst>
              <a:ext uri="{FF2B5EF4-FFF2-40B4-BE49-F238E27FC236}">
                <a16:creationId xmlns:a16="http://schemas.microsoft.com/office/drawing/2014/main" id="{C22804D5-8E01-462E-8941-074147634C58}"/>
              </a:ext>
            </a:extLst>
          </p:cNvPr>
          <p:cNvGraphicFramePr>
            <a:graphicFrameLocks noGrp="1"/>
          </p:cNvGraphicFramePr>
          <p:nvPr>
            <p:extLst>
              <p:ext uri="{D42A27DB-BD31-4B8C-83A1-F6EECF244321}">
                <p14:modId xmlns:p14="http://schemas.microsoft.com/office/powerpoint/2010/main" val="2841102603"/>
              </p:ext>
            </p:extLst>
          </p:nvPr>
        </p:nvGraphicFramePr>
        <p:xfrm>
          <a:off x="171450" y="4327678"/>
          <a:ext cx="9563100" cy="2448000"/>
        </p:xfrm>
        <a:graphic>
          <a:graphicData uri="http://schemas.openxmlformats.org/drawingml/2006/table">
            <a:tbl>
              <a:tblPr firstRow="1" bandRow="1">
                <a:tableStyleId>{5C22544A-7EE6-4342-B048-85BDC9FD1C3A}</a:tableStyleId>
              </a:tblPr>
              <a:tblGrid>
                <a:gridCol w="488950">
                  <a:extLst>
                    <a:ext uri="{9D8B030D-6E8A-4147-A177-3AD203B41FA5}">
                      <a16:colId xmlns:a16="http://schemas.microsoft.com/office/drawing/2014/main" val="2888364897"/>
                    </a:ext>
                  </a:extLst>
                </a:gridCol>
                <a:gridCol w="3403600">
                  <a:extLst>
                    <a:ext uri="{9D8B030D-6E8A-4147-A177-3AD203B41FA5}">
                      <a16:colId xmlns:a16="http://schemas.microsoft.com/office/drawing/2014/main" val="2083115069"/>
                    </a:ext>
                  </a:extLst>
                </a:gridCol>
                <a:gridCol w="5670550">
                  <a:extLst>
                    <a:ext uri="{9D8B030D-6E8A-4147-A177-3AD203B41FA5}">
                      <a16:colId xmlns:a16="http://schemas.microsoft.com/office/drawing/2014/main" val="1084505437"/>
                    </a:ext>
                  </a:extLst>
                </a:gridCol>
              </a:tblGrid>
              <a:tr h="288000">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No.</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名称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役割</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23250891"/>
                  </a:ext>
                </a:extLst>
              </a:tr>
              <a:tr h="432000">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4974431"/>
                  </a:ext>
                </a:extLst>
              </a:tr>
              <a:tr h="432000">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30222054"/>
                  </a:ext>
                </a:extLst>
              </a:tr>
              <a:tr h="432000">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75518323"/>
                  </a:ext>
                </a:extLst>
              </a:tr>
              <a:tr h="432000">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6040212"/>
                  </a:ext>
                </a:extLst>
              </a:tr>
              <a:tr h="432000">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897074735"/>
                  </a:ext>
                </a:extLst>
              </a:tr>
            </a:tbl>
          </a:graphicData>
        </a:graphic>
      </p:graphicFrame>
      <p:sp>
        <p:nvSpPr>
          <p:cNvPr id="13" name="スライド番号プレースホルダー 2">
            <a:extLst>
              <a:ext uri="{FF2B5EF4-FFF2-40B4-BE49-F238E27FC236}">
                <a16:creationId xmlns:a16="http://schemas.microsoft.com/office/drawing/2014/main" id="{133D9410-4F5F-4E31-BCFC-95455C42E2F8}"/>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7</a:t>
            </a:fld>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2941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６　長浜市に期待するサポート内容</a:t>
            </a:r>
          </a:p>
        </p:txBody>
      </p:sp>
      <p:graphicFrame>
        <p:nvGraphicFramePr>
          <p:cNvPr id="16" name="表 15">
            <a:extLst>
              <a:ext uri="{FF2B5EF4-FFF2-40B4-BE49-F238E27FC236}">
                <a16:creationId xmlns:a16="http://schemas.microsoft.com/office/drawing/2014/main" id="{0E70E267-C238-4E57-85D6-44243067FF30}"/>
              </a:ext>
            </a:extLst>
          </p:cNvPr>
          <p:cNvGraphicFramePr>
            <a:graphicFrameLocks noGrp="1"/>
          </p:cNvGraphicFramePr>
          <p:nvPr>
            <p:extLst>
              <p:ext uri="{D42A27DB-BD31-4B8C-83A1-F6EECF244321}">
                <p14:modId xmlns:p14="http://schemas.microsoft.com/office/powerpoint/2010/main" val="2458294624"/>
              </p:ext>
            </p:extLst>
          </p:nvPr>
        </p:nvGraphicFramePr>
        <p:xfrm>
          <a:off x="171450" y="725512"/>
          <a:ext cx="9563100" cy="1664716"/>
        </p:xfrm>
        <a:graphic>
          <a:graphicData uri="http://schemas.openxmlformats.org/drawingml/2006/table">
            <a:tbl>
              <a:tblPr firstRow="1" bandRow="1">
                <a:tableStyleId>{5C22544A-7EE6-4342-B048-85BDC9FD1C3A}</a:tableStyleId>
              </a:tblPr>
              <a:tblGrid>
                <a:gridCol w="5791200">
                  <a:extLst>
                    <a:ext uri="{9D8B030D-6E8A-4147-A177-3AD203B41FA5}">
                      <a16:colId xmlns:a16="http://schemas.microsoft.com/office/drawing/2014/main" val="2888364897"/>
                    </a:ext>
                  </a:extLst>
                </a:gridCol>
                <a:gridCol w="3771900">
                  <a:extLst>
                    <a:ext uri="{9D8B030D-6E8A-4147-A177-3AD203B41FA5}">
                      <a16:colId xmlns:a16="http://schemas.microsoft.com/office/drawing/2014/main" val="2046582843"/>
                    </a:ext>
                  </a:extLst>
                </a:gridCol>
              </a:tblGrid>
              <a:tr h="469515">
                <a:tc rowSpan="2">
                  <a:txBody>
                    <a:bodyPr/>
                    <a:lstStyle/>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① 実証実験への参加団体・参加者などモニター等の募集支援</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② 実証実験に係る地元調整</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③ 実証実験拠点としての保有施設や設備、フィールド等の提供又は斡旋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④ 法制度に関する助言等</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⑤ 行政データの提供</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⑥ 実証実験の</a:t>
                      </a:r>
                      <a:r>
                        <a:rPr kumimoji="1" lang="en-US" altLang="ja-JP" sz="1200" b="1" dirty="0">
                          <a:solidFill>
                            <a:schemeClr val="tx1"/>
                          </a:solidFill>
                          <a:latin typeface="Meiryo UI" panose="020B0604030504040204" pitchFamily="50" charset="-128"/>
                          <a:ea typeface="Meiryo UI" panose="020B0604030504040204" pitchFamily="50" charset="-128"/>
                        </a:rPr>
                        <a:t>PR</a:t>
                      </a:r>
                      <a:r>
                        <a:rPr kumimoji="1" lang="ja-JP" altLang="en-US" sz="1200" b="1" dirty="0">
                          <a:solidFill>
                            <a:schemeClr val="tx1"/>
                          </a:solidFill>
                          <a:latin typeface="Meiryo UI" panose="020B0604030504040204" pitchFamily="50" charset="-128"/>
                          <a:ea typeface="Meiryo UI" panose="020B0604030504040204" pitchFamily="50" charset="-128"/>
                        </a:rPr>
                        <a:t>支援</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l">
                        <a:lnSpc>
                          <a:spcPts val="1800"/>
                        </a:lnSpc>
                      </a:pPr>
                      <a:r>
                        <a:rPr kumimoji="1" lang="ja-JP" altLang="en-US" sz="1200" b="1" dirty="0">
                          <a:solidFill>
                            <a:schemeClr val="tx1"/>
                          </a:solidFill>
                          <a:latin typeface="Meiryo UI" panose="020B0604030504040204" pitchFamily="50" charset="-128"/>
                          <a:ea typeface="Meiryo UI" panose="020B0604030504040204" pitchFamily="50" charset="-128"/>
                        </a:rPr>
                        <a:t>⑦ その他</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該当のサポートの番号を下の欄に記載（複数選択可）</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23250891"/>
                  </a:ext>
                </a:extLst>
              </a:tr>
              <a:tr h="1027473">
                <a:tc vMerge="1">
                  <a:txBody>
                    <a:bodyPr/>
                    <a:lstStyle/>
                    <a:p>
                      <a:endParaRPr kumimoji="1" lang="ja-JP" altLang="en-US"/>
                    </a:p>
                  </a:txBody>
                  <a:tcPr/>
                </a:tc>
                <a:tc>
                  <a:txBody>
                    <a:bodyP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691398258"/>
                  </a:ext>
                </a:extLst>
              </a:tr>
            </a:tbl>
          </a:graphicData>
        </a:graphic>
      </p:graphicFrame>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276999"/>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事業を実施するうえで長浜市に期待するサポート内容を選択してください。</a:t>
            </a:r>
          </a:p>
        </p:txBody>
      </p:sp>
      <p:graphicFrame>
        <p:nvGraphicFramePr>
          <p:cNvPr id="10" name="表 9">
            <a:extLst>
              <a:ext uri="{FF2B5EF4-FFF2-40B4-BE49-F238E27FC236}">
                <a16:creationId xmlns:a16="http://schemas.microsoft.com/office/drawing/2014/main" id="{47FF9547-C163-429B-B9E7-F7BEFA1658D3}"/>
              </a:ext>
            </a:extLst>
          </p:cNvPr>
          <p:cNvGraphicFramePr>
            <a:graphicFrameLocks noGrp="1"/>
          </p:cNvGraphicFramePr>
          <p:nvPr>
            <p:extLst>
              <p:ext uri="{D42A27DB-BD31-4B8C-83A1-F6EECF244321}">
                <p14:modId xmlns:p14="http://schemas.microsoft.com/office/powerpoint/2010/main" val="3993912691"/>
              </p:ext>
            </p:extLst>
          </p:nvPr>
        </p:nvGraphicFramePr>
        <p:xfrm>
          <a:off x="171450" y="2965450"/>
          <a:ext cx="9563100" cy="3695699"/>
        </p:xfrm>
        <a:graphic>
          <a:graphicData uri="http://schemas.openxmlformats.org/drawingml/2006/table">
            <a:tbl>
              <a:tblPr firstRow="1" bandRow="1">
                <a:tableStyleId>{5C22544A-7EE6-4342-B048-85BDC9FD1C3A}</a:tableStyleId>
              </a:tblPr>
              <a:tblGrid>
                <a:gridCol w="9563100">
                  <a:extLst>
                    <a:ext uri="{9D8B030D-6E8A-4147-A177-3AD203B41FA5}">
                      <a16:colId xmlns:a16="http://schemas.microsoft.com/office/drawing/2014/main" val="2888364897"/>
                    </a:ext>
                  </a:extLst>
                </a:gridCol>
              </a:tblGrid>
              <a:tr h="3695699">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3250891"/>
                  </a:ext>
                </a:extLst>
              </a:tr>
            </a:tbl>
          </a:graphicData>
        </a:graphic>
      </p:graphicFrame>
      <p:sp>
        <p:nvSpPr>
          <p:cNvPr id="11" name="テキスト ボックス 10">
            <a:extLst>
              <a:ext uri="{FF2B5EF4-FFF2-40B4-BE49-F238E27FC236}">
                <a16:creationId xmlns:a16="http://schemas.microsoft.com/office/drawing/2014/main" id="{69B4C82B-F665-41CE-9184-54756E48730C}"/>
              </a:ext>
            </a:extLst>
          </p:cNvPr>
          <p:cNvSpPr txBox="1"/>
          <p:nvPr/>
        </p:nvSpPr>
        <p:spPr>
          <a:xfrm>
            <a:off x="171450" y="2639158"/>
            <a:ext cx="9563100" cy="276999"/>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上記で選択した項目について、スケジュールも含め具体的に記載すること。</a:t>
            </a:r>
          </a:p>
        </p:txBody>
      </p:sp>
      <p:sp>
        <p:nvSpPr>
          <p:cNvPr id="13" name="スライド番号プレースホルダー 2">
            <a:extLst>
              <a:ext uri="{FF2B5EF4-FFF2-40B4-BE49-F238E27FC236}">
                <a16:creationId xmlns:a16="http://schemas.microsoft.com/office/drawing/2014/main" id="{5B0F4899-7A78-49CD-B18A-B19EC0367BD5}"/>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8</a:t>
            </a:fld>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3221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9FDB6EE-08B9-42DB-8039-F45D71FB3CF5}"/>
              </a:ext>
            </a:extLst>
          </p:cNvPr>
          <p:cNvSpPr/>
          <p:nvPr/>
        </p:nvSpPr>
        <p:spPr>
          <a:xfrm>
            <a:off x="0" y="0"/>
            <a:ext cx="9906000" cy="45085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７　事業スケジュール（</a:t>
            </a:r>
            <a:r>
              <a:rPr kumimoji="1" lang="en-US" altLang="ja-JP" sz="1400" b="1" dirty="0">
                <a:solidFill>
                  <a:schemeClr val="tx1"/>
                </a:solidFill>
                <a:latin typeface="Meiryo UI" panose="020B0604030504040204" pitchFamily="50" charset="-128"/>
                <a:ea typeface="Meiryo UI" panose="020B0604030504040204" pitchFamily="50" charset="-128"/>
              </a:rPr>
              <a:t>X/X</a:t>
            </a:r>
            <a:r>
              <a:rPr kumimoji="1" lang="ja-JP" altLang="en-US" sz="1400" b="1" dirty="0">
                <a:solidFill>
                  <a:schemeClr val="tx1"/>
                </a:solidFill>
                <a:latin typeface="Meiryo UI" panose="020B0604030504040204" pitchFamily="50" charset="-128"/>
                <a:ea typeface="Meiryo UI" panose="020B0604030504040204" pitchFamily="50" charset="-128"/>
              </a:rPr>
              <a:t>）</a:t>
            </a:r>
          </a:p>
        </p:txBody>
      </p:sp>
      <p:sp>
        <p:nvSpPr>
          <p:cNvPr id="7" name="スライド番号プレースホルダー 2">
            <a:extLst>
              <a:ext uri="{FF2B5EF4-FFF2-40B4-BE49-F238E27FC236}">
                <a16:creationId xmlns:a16="http://schemas.microsoft.com/office/drawing/2014/main" id="{7DF51B5F-693B-49F9-99DF-FADED1A8A0E0}"/>
              </a:ext>
            </a:extLst>
          </p:cNvPr>
          <p:cNvSpPr>
            <a:spLocks noGrp="1"/>
          </p:cNvSpPr>
          <p:nvPr>
            <p:ph type="sldNum" sz="quarter" idx="12"/>
          </p:nvPr>
        </p:nvSpPr>
        <p:spPr>
          <a:xfrm>
            <a:off x="9486900" y="48181"/>
            <a:ext cx="360000" cy="360000"/>
          </a:xfrm>
          <a:solidFill>
            <a:schemeClr val="bg1"/>
          </a:solidFill>
          <a:ln>
            <a:noFill/>
          </a:ln>
        </p:spPr>
        <p:txBody>
          <a:bodyPr/>
          <a:lstStyle/>
          <a:p>
            <a:pPr algn="ctr">
              <a:defRPr/>
            </a:pPr>
            <a:fld id="{ED70751B-34C4-41F7-9A42-B8AF8614956A}" type="slidenum">
              <a:rPr lang="en-US" altLang="ja-JP" sz="1100" smtClean="0">
                <a:solidFill>
                  <a:schemeClr val="tx1"/>
                </a:solidFill>
                <a:latin typeface="Meiryo UI" panose="020B0604030504040204" pitchFamily="50" charset="-128"/>
                <a:ea typeface="Meiryo UI" panose="020B0604030504040204" pitchFamily="50" charset="-128"/>
              </a:rPr>
              <a:pPr algn="ctr">
                <a:defRPr/>
              </a:pPr>
              <a:t>9</a:t>
            </a:fld>
            <a:endParaRPr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16" name="表 15">
            <a:extLst>
              <a:ext uri="{FF2B5EF4-FFF2-40B4-BE49-F238E27FC236}">
                <a16:creationId xmlns:a16="http://schemas.microsoft.com/office/drawing/2014/main" id="{0E70E267-C238-4E57-85D6-44243067FF30}"/>
              </a:ext>
            </a:extLst>
          </p:cNvPr>
          <p:cNvGraphicFramePr>
            <a:graphicFrameLocks noGrp="1"/>
          </p:cNvGraphicFramePr>
          <p:nvPr>
            <p:extLst>
              <p:ext uri="{D42A27DB-BD31-4B8C-83A1-F6EECF244321}">
                <p14:modId xmlns:p14="http://schemas.microsoft.com/office/powerpoint/2010/main" val="1644663098"/>
              </p:ext>
            </p:extLst>
          </p:nvPr>
        </p:nvGraphicFramePr>
        <p:xfrm>
          <a:off x="183000" y="725513"/>
          <a:ext cx="9540000" cy="5478398"/>
        </p:xfrm>
        <a:graphic>
          <a:graphicData uri="http://schemas.openxmlformats.org/drawingml/2006/table">
            <a:tbl>
              <a:tblPr firstRow="1" bandRow="1">
                <a:tableStyleId>{5C22544A-7EE6-4342-B048-85BDC9FD1C3A}</a:tableStyleId>
              </a:tblPr>
              <a:tblGrid>
                <a:gridCol w="2340000">
                  <a:extLst>
                    <a:ext uri="{9D8B030D-6E8A-4147-A177-3AD203B41FA5}">
                      <a16:colId xmlns:a16="http://schemas.microsoft.com/office/drawing/2014/main" val="2888364897"/>
                    </a:ext>
                  </a:extLst>
                </a:gridCol>
                <a:gridCol w="720000">
                  <a:extLst>
                    <a:ext uri="{9D8B030D-6E8A-4147-A177-3AD203B41FA5}">
                      <a16:colId xmlns:a16="http://schemas.microsoft.com/office/drawing/2014/main" val="261771326"/>
                    </a:ext>
                  </a:extLst>
                </a:gridCol>
                <a:gridCol w="720000">
                  <a:extLst>
                    <a:ext uri="{9D8B030D-6E8A-4147-A177-3AD203B41FA5}">
                      <a16:colId xmlns:a16="http://schemas.microsoft.com/office/drawing/2014/main" val="81207215"/>
                    </a:ext>
                  </a:extLst>
                </a:gridCol>
                <a:gridCol w="720000">
                  <a:extLst>
                    <a:ext uri="{9D8B030D-6E8A-4147-A177-3AD203B41FA5}">
                      <a16:colId xmlns:a16="http://schemas.microsoft.com/office/drawing/2014/main" val="3874077877"/>
                    </a:ext>
                  </a:extLst>
                </a:gridCol>
                <a:gridCol w="720000">
                  <a:extLst>
                    <a:ext uri="{9D8B030D-6E8A-4147-A177-3AD203B41FA5}">
                      <a16:colId xmlns:a16="http://schemas.microsoft.com/office/drawing/2014/main" val="2742046244"/>
                    </a:ext>
                  </a:extLst>
                </a:gridCol>
                <a:gridCol w="720000">
                  <a:extLst>
                    <a:ext uri="{9D8B030D-6E8A-4147-A177-3AD203B41FA5}">
                      <a16:colId xmlns:a16="http://schemas.microsoft.com/office/drawing/2014/main" val="4217209351"/>
                    </a:ext>
                  </a:extLst>
                </a:gridCol>
                <a:gridCol w="720000">
                  <a:extLst>
                    <a:ext uri="{9D8B030D-6E8A-4147-A177-3AD203B41FA5}">
                      <a16:colId xmlns:a16="http://schemas.microsoft.com/office/drawing/2014/main" val="3697798400"/>
                    </a:ext>
                  </a:extLst>
                </a:gridCol>
                <a:gridCol w="720000">
                  <a:extLst>
                    <a:ext uri="{9D8B030D-6E8A-4147-A177-3AD203B41FA5}">
                      <a16:colId xmlns:a16="http://schemas.microsoft.com/office/drawing/2014/main" val="4245973621"/>
                    </a:ext>
                  </a:extLst>
                </a:gridCol>
                <a:gridCol w="720000">
                  <a:extLst>
                    <a:ext uri="{9D8B030D-6E8A-4147-A177-3AD203B41FA5}">
                      <a16:colId xmlns:a16="http://schemas.microsoft.com/office/drawing/2014/main" val="2544398672"/>
                    </a:ext>
                  </a:extLst>
                </a:gridCol>
                <a:gridCol w="720000">
                  <a:extLst>
                    <a:ext uri="{9D8B030D-6E8A-4147-A177-3AD203B41FA5}">
                      <a16:colId xmlns:a16="http://schemas.microsoft.com/office/drawing/2014/main" val="2893269012"/>
                    </a:ext>
                  </a:extLst>
                </a:gridCol>
                <a:gridCol w="720000">
                  <a:extLst>
                    <a:ext uri="{9D8B030D-6E8A-4147-A177-3AD203B41FA5}">
                      <a16:colId xmlns:a16="http://schemas.microsoft.com/office/drawing/2014/main" val="2152363644"/>
                    </a:ext>
                  </a:extLst>
                </a:gridCol>
              </a:tblGrid>
              <a:tr h="438398">
                <a:tc>
                  <a:txBody>
                    <a:bodyPr/>
                    <a:lstStyle/>
                    <a:p>
                      <a:pPr algn="ctr">
                        <a:lnSpc>
                          <a:spcPct val="100000"/>
                        </a:lnSpc>
                      </a:pPr>
                      <a:r>
                        <a:rPr kumimoji="1" lang="ja-JP" altLang="en-US" sz="1100" b="1" dirty="0">
                          <a:solidFill>
                            <a:schemeClr val="bg1"/>
                          </a:solidFill>
                          <a:latin typeface="Meiryo UI" panose="020B0604030504040204" pitchFamily="50" charset="-128"/>
                          <a:ea typeface="Meiryo UI" panose="020B0604030504040204" pitchFamily="50" charset="-128"/>
                        </a:rPr>
                        <a:t>内容</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ja-JP" altLang="en-US" sz="900" b="1" dirty="0">
                          <a:solidFill>
                            <a:schemeClr val="bg1"/>
                          </a:solidFill>
                          <a:latin typeface="Meiryo UI" panose="020B0604030504040204" pitchFamily="50" charset="-128"/>
                          <a:ea typeface="Meiryo UI" panose="020B0604030504040204" pitchFamily="50" charset="-128"/>
                        </a:rPr>
                        <a:t>令和</a:t>
                      </a:r>
                      <a:r>
                        <a:rPr kumimoji="1" lang="en-US" altLang="ja-JP" sz="900" b="1" dirty="0">
                          <a:solidFill>
                            <a:schemeClr val="bg1"/>
                          </a:solidFill>
                          <a:latin typeface="Meiryo UI" panose="020B0604030504040204" pitchFamily="50" charset="-128"/>
                          <a:ea typeface="Meiryo UI" panose="020B0604030504040204" pitchFamily="50" charset="-128"/>
                        </a:rPr>
                        <a:t>6</a:t>
                      </a:r>
                      <a:r>
                        <a:rPr kumimoji="1" lang="ja-JP" altLang="en-US" sz="900" b="1" dirty="0">
                          <a:solidFill>
                            <a:schemeClr val="bg1"/>
                          </a:solidFill>
                          <a:latin typeface="Meiryo UI" panose="020B0604030504040204" pitchFamily="50" charset="-128"/>
                          <a:ea typeface="Meiryo UI" panose="020B0604030504040204" pitchFamily="50" charset="-128"/>
                        </a:rPr>
                        <a:t>年</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6</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7</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8</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9</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10</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11</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12</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ja-JP" altLang="en-US" sz="900" b="1" dirty="0">
                          <a:solidFill>
                            <a:schemeClr val="bg1"/>
                          </a:solidFill>
                          <a:latin typeface="Meiryo UI" panose="020B0604030504040204" pitchFamily="50" charset="-128"/>
                          <a:ea typeface="Meiryo UI" panose="020B0604030504040204" pitchFamily="50" charset="-128"/>
                        </a:rPr>
                        <a:t>令和</a:t>
                      </a:r>
                      <a:r>
                        <a:rPr kumimoji="1" lang="en-US" altLang="ja-JP" sz="900" b="1" dirty="0">
                          <a:solidFill>
                            <a:schemeClr val="bg1"/>
                          </a:solidFill>
                          <a:latin typeface="Meiryo UI" panose="020B0604030504040204" pitchFamily="50" charset="-128"/>
                          <a:ea typeface="Meiryo UI" panose="020B0604030504040204" pitchFamily="50" charset="-128"/>
                        </a:rPr>
                        <a:t>7</a:t>
                      </a:r>
                      <a:r>
                        <a:rPr kumimoji="1" lang="ja-JP" altLang="en-US" sz="900" b="1" dirty="0">
                          <a:solidFill>
                            <a:schemeClr val="bg1"/>
                          </a:solidFill>
                          <a:latin typeface="Meiryo UI" panose="020B0604030504040204" pitchFamily="50" charset="-128"/>
                          <a:ea typeface="Meiryo UI" panose="020B0604030504040204" pitchFamily="50" charset="-128"/>
                        </a:rPr>
                        <a:t>年</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1</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2</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pPr algn="ctr">
                        <a:lnSpc>
                          <a:spcPct val="100000"/>
                        </a:lnSpc>
                      </a:pPr>
                      <a:r>
                        <a:rPr kumimoji="1" lang="en-US" altLang="ja-JP" sz="1100" b="1" dirty="0">
                          <a:solidFill>
                            <a:schemeClr val="bg1"/>
                          </a:solidFill>
                          <a:latin typeface="Meiryo UI" panose="020B0604030504040204" pitchFamily="50" charset="-128"/>
                          <a:ea typeface="Meiryo UI" panose="020B0604030504040204" pitchFamily="50" charset="-128"/>
                        </a:rPr>
                        <a:t>3</a:t>
                      </a:r>
                      <a:r>
                        <a:rPr kumimoji="1" lang="ja-JP" altLang="en-US" sz="1100" b="1" dirty="0">
                          <a:solidFill>
                            <a:schemeClr val="bg1"/>
                          </a:solidFill>
                          <a:latin typeface="Meiryo UI" panose="020B0604030504040204" pitchFamily="50" charset="-128"/>
                          <a:ea typeface="Meiryo UI" panose="020B0604030504040204" pitchFamily="50" charset="-128"/>
                        </a:rPr>
                        <a:t>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923250891"/>
                  </a:ext>
                </a:extLst>
              </a:tr>
              <a:tr h="1260000">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586554709"/>
                  </a:ext>
                </a:extLst>
              </a:tr>
              <a:tr h="1260000">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43244719"/>
                  </a:ext>
                </a:extLst>
              </a:tr>
              <a:tr h="1260000">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2191454"/>
                  </a:ext>
                </a:extLst>
              </a:tr>
              <a:tr h="1260000">
                <a:tc>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lnSpc>
                          <a:spcPts val="20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216244912"/>
                  </a:ext>
                </a:extLst>
              </a:tr>
            </a:tbl>
          </a:graphicData>
        </a:graphic>
      </p:graphicFrame>
      <p:sp>
        <p:nvSpPr>
          <p:cNvPr id="9" name="テキスト ボックス 8">
            <a:extLst>
              <a:ext uri="{FF2B5EF4-FFF2-40B4-BE49-F238E27FC236}">
                <a16:creationId xmlns:a16="http://schemas.microsoft.com/office/drawing/2014/main" id="{C3C4BFAA-EEB0-4E08-B4D6-ECBDB1F795B9}"/>
              </a:ext>
            </a:extLst>
          </p:cNvPr>
          <p:cNvSpPr txBox="1"/>
          <p:nvPr/>
        </p:nvSpPr>
        <p:spPr>
          <a:xfrm>
            <a:off x="171450" y="448513"/>
            <a:ext cx="9563100" cy="276999"/>
          </a:xfrm>
          <a:prstGeom prst="rect">
            <a:avLst/>
          </a:prstGeom>
          <a:noFill/>
        </p:spPr>
        <p:txBody>
          <a:bodyPr wrap="square" rtlCol="0" anchor="t">
            <a:spAutoFit/>
          </a:bodyPr>
          <a:lstStyle/>
          <a:p>
            <a:r>
              <a:rPr kumimoji="1" lang="en-US" altLang="ja-JP" sz="1200" dirty="0">
                <a:latin typeface="Meiryo UI" panose="020B0604030504040204" pitchFamily="50" charset="-128"/>
                <a:ea typeface="Meiryo UI" panose="020B0604030504040204" pitchFamily="50" charset="-128"/>
                <a:cs typeface="Arial" panose="020B0604020202020204" pitchFamily="34" charset="0"/>
              </a:rPr>
              <a:t>※</a:t>
            </a:r>
            <a:r>
              <a:rPr kumimoji="1" lang="ja-JP" altLang="en-US" sz="1200" dirty="0">
                <a:latin typeface="Meiryo UI" panose="020B0604030504040204" pitchFamily="50" charset="-128"/>
                <a:ea typeface="Meiryo UI" panose="020B0604030504040204" pitchFamily="50" charset="-128"/>
                <a:cs typeface="Arial" panose="020B0604020202020204" pitchFamily="34" charset="0"/>
              </a:rPr>
              <a:t>１枚に記載し切れない場合は、２枚までに納めること。</a:t>
            </a:r>
          </a:p>
        </p:txBody>
      </p:sp>
    </p:spTree>
    <p:extLst>
      <p:ext uri="{BB962C8B-B14F-4D97-AF65-F5344CB8AC3E}">
        <p14:creationId xmlns:p14="http://schemas.microsoft.com/office/powerpoint/2010/main" val="11992412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490</TotalTime>
  <Words>1117</Words>
  <Application>Microsoft Office PowerPoint</Application>
  <PresentationFormat>A4 210 x 297 mm</PresentationFormat>
  <Paragraphs>195</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今井 伝憲</dc:creator>
  <cp:lastModifiedBy>今井 伝憲</cp:lastModifiedBy>
  <cp:revision>56</cp:revision>
  <dcterms:created xsi:type="dcterms:W3CDTF">2023-02-24T05:51:49Z</dcterms:created>
  <dcterms:modified xsi:type="dcterms:W3CDTF">2024-03-13T23:22:40Z</dcterms:modified>
</cp:coreProperties>
</file>