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8" r:id="rId3"/>
    <p:sldId id="270" r:id="rId4"/>
    <p:sldId id="260" r:id="rId5"/>
    <p:sldId id="263" r:id="rId6"/>
    <p:sldId id="264" r:id="rId7"/>
    <p:sldId id="273" r:id="rId8"/>
    <p:sldId id="267" r:id="rId9"/>
    <p:sldId id="271" r:id="rId10"/>
    <p:sldId id="268" r:id="rId11"/>
    <p:sldId id="272" r:id="rId12"/>
  </p:sldIdLst>
  <p:sldSz cx="9906000" cy="6858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28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B99FF-36A2-4650-BFFF-8D7B492347AE}" type="datetimeFigureOut">
              <a:rPr kumimoji="1" lang="ja-JP" altLang="en-US" smtClean="0"/>
              <a:t>2025/4/15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691F0-DF03-4FB3-9ABA-8075454393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6418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B99FF-36A2-4650-BFFF-8D7B492347AE}" type="datetimeFigureOut">
              <a:rPr kumimoji="1" lang="ja-JP" altLang="en-US" smtClean="0"/>
              <a:t>2025/4/15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691F0-DF03-4FB3-9ABA-8075454393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5732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B99FF-36A2-4650-BFFF-8D7B492347AE}" type="datetimeFigureOut">
              <a:rPr kumimoji="1" lang="ja-JP" altLang="en-US" smtClean="0"/>
              <a:t>2025/4/15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691F0-DF03-4FB3-9ABA-8075454393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8336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B99FF-36A2-4650-BFFF-8D7B492347AE}" type="datetimeFigureOut">
              <a:rPr kumimoji="1" lang="ja-JP" altLang="en-US" smtClean="0"/>
              <a:t>2025/4/15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691F0-DF03-4FB3-9ABA-8075454393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1335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B99FF-36A2-4650-BFFF-8D7B492347AE}" type="datetimeFigureOut">
              <a:rPr kumimoji="1" lang="ja-JP" altLang="en-US" smtClean="0"/>
              <a:t>2025/4/15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691F0-DF03-4FB3-9ABA-8075454393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0859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B99FF-36A2-4650-BFFF-8D7B492347AE}" type="datetimeFigureOut">
              <a:rPr kumimoji="1" lang="ja-JP" altLang="en-US" smtClean="0"/>
              <a:t>2025/4/15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691F0-DF03-4FB3-9ABA-8075454393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6409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B99FF-36A2-4650-BFFF-8D7B492347AE}" type="datetimeFigureOut">
              <a:rPr kumimoji="1" lang="ja-JP" altLang="en-US" smtClean="0"/>
              <a:t>2025/4/15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691F0-DF03-4FB3-9ABA-8075454393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4727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B99FF-36A2-4650-BFFF-8D7B492347AE}" type="datetimeFigureOut">
              <a:rPr kumimoji="1" lang="ja-JP" altLang="en-US" smtClean="0"/>
              <a:t>2025/4/15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691F0-DF03-4FB3-9ABA-8075454393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7609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B99FF-36A2-4650-BFFF-8D7B492347AE}" type="datetimeFigureOut">
              <a:rPr kumimoji="1" lang="ja-JP" altLang="en-US" smtClean="0"/>
              <a:t>2025/4/15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691F0-DF03-4FB3-9ABA-8075454393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9028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B99FF-36A2-4650-BFFF-8D7B492347AE}" type="datetimeFigureOut">
              <a:rPr kumimoji="1" lang="ja-JP" altLang="en-US" smtClean="0"/>
              <a:t>2025/4/15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691F0-DF03-4FB3-9ABA-8075454393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5936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B99FF-36A2-4650-BFFF-8D7B492347AE}" type="datetimeFigureOut">
              <a:rPr kumimoji="1" lang="ja-JP" altLang="en-US" smtClean="0"/>
              <a:t>2025/4/15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691F0-DF03-4FB3-9ABA-8075454393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6083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0B99FF-36A2-4650-BFFF-8D7B492347AE}" type="datetimeFigureOut">
              <a:rPr kumimoji="1" lang="ja-JP" altLang="en-US" smtClean="0"/>
              <a:t>2025/4/15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6691F0-DF03-4FB3-9ABA-8075454393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6957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9D1B7F0-51C2-4B95-A12A-B5CD3A2ED6A7}"/>
              </a:ext>
            </a:extLst>
          </p:cNvPr>
          <p:cNvSpPr txBox="1"/>
          <p:nvPr/>
        </p:nvSpPr>
        <p:spPr>
          <a:xfrm>
            <a:off x="968376" y="1797786"/>
            <a:ext cx="7969249" cy="206210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令和７年度長浜市地域脱炭素化モデル事業</a:t>
            </a:r>
            <a:endParaRPr kumimoji="1" lang="en-US" altLang="ja-JP" sz="2400" b="1" dirty="0">
              <a:latin typeface="Meiryo UI" panose="020B0604030504040204" pitchFamily="50" charset="-128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pPr algn="ctr"/>
            <a:endParaRPr kumimoji="1" lang="en-US" altLang="ja-JP" sz="2400" b="1" dirty="0">
              <a:latin typeface="Meiryo UI" panose="020B0604030504040204" pitchFamily="50" charset="-128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pPr algn="ctr"/>
            <a:r>
              <a:rPr kumimoji="1" lang="ja-JP" altLang="en-US" sz="4000" b="1" dirty="0"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企画提案書</a:t>
            </a:r>
            <a:endParaRPr kumimoji="1" lang="en-US" altLang="ja-JP" sz="4000" b="1" dirty="0">
              <a:latin typeface="Meiryo UI" panose="020B0604030504040204" pitchFamily="50" charset="-128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pPr algn="ctr"/>
            <a:r>
              <a:rPr kumimoji="1" lang="ja-JP" altLang="en-US" sz="4000" b="1" dirty="0"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（補助事業型）</a:t>
            </a:r>
            <a:endParaRPr kumimoji="1" lang="en-US" altLang="ja-JP" sz="4000" b="1" dirty="0">
              <a:latin typeface="Meiryo UI" panose="020B0604030504040204" pitchFamily="50" charset="-128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4F0639B-5D67-42BC-B243-1DE6A4152012}"/>
              </a:ext>
            </a:extLst>
          </p:cNvPr>
          <p:cNvSpPr txBox="1"/>
          <p:nvPr/>
        </p:nvSpPr>
        <p:spPr>
          <a:xfrm>
            <a:off x="968376" y="5050001"/>
            <a:ext cx="7969249" cy="4001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実施主体（商号又は名称）を記載</a:t>
            </a:r>
            <a:endParaRPr kumimoji="1"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8C4DF69-6C76-4B2F-8356-7FCA71BAECF8}"/>
              </a:ext>
            </a:extLst>
          </p:cNvPr>
          <p:cNvSpPr txBox="1"/>
          <p:nvPr/>
        </p:nvSpPr>
        <p:spPr>
          <a:xfrm>
            <a:off x="527564" y="607673"/>
            <a:ext cx="9052536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kumimoji="1" lang="en-US" altLang="ja-JP" sz="24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※ </a:t>
            </a:r>
            <a:r>
              <a:rPr kumimoji="1" lang="ja-JP" altLang="en-US" sz="24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企画提案書は任意様式ですが、本資料を参考に作成してください。</a:t>
            </a:r>
            <a:endParaRPr kumimoji="1" lang="en-US" altLang="ja-JP" sz="2400" b="1" u="sng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r>
              <a:rPr kumimoji="1" lang="en-US" altLang="ja-JP" sz="24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※ </a:t>
            </a:r>
            <a:r>
              <a:rPr kumimoji="1" lang="ja-JP" altLang="en-US" sz="24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作成の際には、「長浜市地域脱炭素化</a:t>
            </a:r>
            <a:r>
              <a:rPr kumimoji="1" lang="ja-JP" altLang="en-US" sz="2400" b="1" u="sng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モデル事業</a:t>
            </a:r>
            <a:r>
              <a:rPr kumimoji="1" lang="ja-JP" altLang="en-US" sz="24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公募型プロポーザル実施要領」をご参照ください。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29770731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9FDB6EE-08B9-42DB-8039-F45D71FB3CF5}"/>
              </a:ext>
            </a:extLst>
          </p:cNvPr>
          <p:cNvSpPr/>
          <p:nvPr/>
        </p:nvSpPr>
        <p:spPr>
          <a:xfrm>
            <a:off x="0" y="0"/>
            <a:ext cx="9906000" cy="4508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７　審査基準への適合性（</a:t>
            </a:r>
            <a:r>
              <a:rPr kumimoji="1" lang="en-US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1/2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</a:p>
        </p:txBody>
      </p:sp>
      <p:sp>
        <p:nvSpPr>
          <p:cNvPr id="7" name="スライド番号プレースホルダー 2">
            <a:extLst>
              <a:ext uri="{FF2B5EF4-FFF2-40B4-BE49-F238E27FC236}">
                <a16:creationId xmlns:a16="http://schemas.microsoft.com/office/drawing/2014/main" id="{7DF51B5F-693B-49F9-99DF-FADED1A8A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86900" y="48181"/>
            <a:ext cx="360000" cy="360000"/>
          </a:xfrm>
          <a:solidFill>
            <a:schemeClr val="bg1"/>
          </a:solidFill>
          <a:ln>
            <a:noFill/>
          </a:ln>
        </p:spPr>
        <p:txBody>
          <a:bodyPr/>
          <a:lstStyle/>
          <a:p>
            <a:pPr algn="ctr">
              <a:defRPr/>
            </a:pPr>
            <a:fld id="{ED70751B-34C4-41F7-9A42-B8AF8614956A}" type="slidenum">
              <a:rPr lang="en-US" altLang="ja-JP" sz="110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pPr algn="ctr">
                <a:defRPr/>
              </a:pPr>
              <a:t>10</a:t>
            </a:fld>
            <a:endParaRPr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3C4BFAA-EEB0-4E08-B4D6-ECBDB1F795B9}"/>
              </a:ext>
            </a:extLst>
          </p:cNvPr>
          <p:cNvSpPr txBox="1"/>
          <p:nvPr/>
        </p:nvSpPr>
        <p:spPr>
          <a:xfrm>
            <a:off x="171450" y="448513"/>
            <a:ext cx="9563100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※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各評価項目、評価の視点に対するアピールポイントを記載すること。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※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各項目のテキストボックスを拡大し、複数ページにわたって記載しても構わない。</a:t>
            </a:r>
          </a:p>
        </p:txBody>
      </p:sp>
      <p:grpSp>
        <p:nvGrpSpPr>
          <p:cNvPr id="6" name="グループ化 3">
            <a:extLst>
              <a:ext uri="{FF2B5EF4-FFF2-40B4-BE49-F238E27FC236}">
                <a16:creationId xmlns:a16="http://schemas.microsoft.com/office/drawing/2014/main" id="{3EB58639-0A56-4F57-A59F-31E362BE57D9}"/>
              </a:ext>
            </a:extLst>
          </p:cNvPr>
          <p:cNvGrpSpPr>
            <a:grpSpLocks/>
          </p:cNvGrpSpPr>
          <p:nvPr/>
        </p:nvGrpSpPr>
        <p:grpSpPr bwMode="auto">
          <a:xfrm>
            <a:off x="488950" y="1085851"/>
            <a:ext cx="8928100" cy="686678"/>
            <a:chOff x="471488" y="4246563"/>
            <a:chExt cx="8928099" cy="1024302"/>
          </a:xfrm>
        </p:grpSpPr>
        <p:sp>
          <p:nvSpPr>
            <p:cNvPr id="10" name="正方形/長方形 108">
              <a:extLst>
                <a:ext uri="{FF2B5EF4-FFF2-40B4-BE49-F238E27FC236}">
                  <a16:creationId xmlns:a16="http://schemas.microsoft.com/office/drawing/2014/main" id="{B5482F99-BE00-4E39-B9BB-C5EBF226E3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1488" y="4246563"/>
              <a:ext cx="1452392" cy="1024302"/>
            </a:xfrm>
            <a:prstGeom prst="rect">
              <a:avLst/>
            </a:prstGeom>
            <a:solidFill>
              <a:srgbClr val="FF3399"/>
            </a:solidFill>
            <a:ln w="9525" algn="ctr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36000" rIns="36000" bIns="36000" anchor="ctr"/>
            <a:lstStyle>
              <a:lvl1pPr defTabSz="4572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defTabSz="4572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defTabSz="4572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defTabSz="4572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defTabSz="4572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>
                <a:spcAft>
                  <a:spcPts val="400"/>
                </a:spcAft>
                <a:buSzPct val="100000"/>
              </a:pPr>
              <a:r>
                <a:rPr kumimoji="1" lang="ja-JP" altLang="en-US" sz="1200" b="1" dirty="0">
                  <a:solidFill>
                    <a:srgbClr val="FFFFFF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提案力</a:t>
              </a:r>
              <a:endParaRPr kumimoji="1" lang="en-US" altLang="ja-JP" sz="1200" b="1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>
                <a:spcAft>
                  <a:spcPts val="400"/>
                </a:spcAft>
                <a:buSzPct val="100000"/>
              </a:pPr>
              <a:r>
                <a:rPr kumimoji="1" lang="ja-JP" altLang="en-US" sz="1200" b="1" dirty="0">
                  <a:solidFill>
                    <a:srgbClr val="FFFFFF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（経済波及効果）</a:t>
              </a:r>
              <a:endParaRPr kumimoji="1" lang="en-US" altLang="ja-JP" sz="1200" b="1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1" name="正方形/長方形 121">
              <a:extLst>
                <a:ext uri="{FF2B5EF4-FFF2-40B4-BE49-F238E27FC236}">
                  <a16:creationId xmlns:a16="http://schemas.microsoft.com/office/drawing/2014/main" id="{3FB1119E-A202-412A-8036-7A42248F1B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3880" y="4246563"/>
              <a:ext cx="7475707" cy="102430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36000" rIns="36000" bIns="3600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>
                <a:spcAft>
                  <a:spcPts val="400"/>
                </a:spcAft>
                <a:buSzPct val="100000"/>
              </a:pPr>
              <a:r>
                <a:rPr kumimoji="1"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提案内容が長浜市の経済活性化につながるものであるか</a:t>
              </a:r>
            </a:p>
          </p:txBody>
        </p:sp>
      </p:grpSp>
      <p:graphicFrame>
        <p:nvGraphicFramePr>
          <p:cNvPr id="13" name="表 12">
            <a:extLst>
              <a:ext uri="{FF2B5EF4-FFF2-40B4-BE49-F238E27FC236}">
                <a16:creationId xmlns:a16="http://schemas.microsoft.com/office/drawing/2014/main" id="{97CCB13E-803F-44B8-BE42-3615E0D5B4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0454698"/>
              </p:ext>
            </p:extLst>
          </p:nvPr>
        </p:nvGraphicFramePr>
        <p:xfrm>
          <a:off x="488950" y="1772530"/>
          <a:ext cx="8928100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28100">
                  <a:extLst>
                    <a:ext uri="{9D8B030D-6E8A-4147-A177-3AD203B41FA5}">
                      <a16:colId xmlns:a16="http://schemas.microsoft.com/office/drawing/2014/main" val="2888364897"/>
                    </a:ext>
                  </a:extLst>
                </a:gridCol>
              </a:tblGrid>
              <a:tr h="2011680">
                <a:tc>
                  <a:txBody>
                    <a:bodyPr/>
                    <a:lstStyle/>
                    <a:p>
                      <a:pPr algn="l"/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3250891"/>
                  </a:ext>
                </a:extLst>
              </a:tr>
            </a:tbl>
          </a:graphicData>
        </a:graphic>
      </p:graphicFrame>
      <p:grpSp>
        <p:nvGrpSpPr>
          <p:cNvPr id="14" name="グループ化 3">
            <a:extLst>
              <a:ext uri="{FF2B5EF4-FFF2-40B4-BE49-F238E27FC236}">
                <a16:creationId xmlns:a16="http://schemas.microsoft.com/office/drawing/2014/main" id="{AEE1ACDE-7ED3-44FC-88C5-ABD9357408CC}"/>
              </a:ext>
            </a:extLst>
          </p:cNvPr>
          <p:cNvGrpSpPr>
            <a:grpSpLocks/>
          </p:cNvGrpSpPr>
          <p:nvPr/>
        </p:nvGrpSpPr>
        <p:grpSpPr bwMode="auto">
          <a:xfrm>
            <a:off x="488950" y="3959882"/>
            <a:ext cx="8928100" cy="626186"/>
            <a:chOff x="471488" y="4246563"/>
            <a:chExt cx="8928099" cy="1024302"/>
          </a:xfrm>
        </p:grpSpPr>
        <p:sp>
          <p:nvSpPr>
            <p:cNvPr id="15" name="正方形/長方形 108">
              <a:extLst>
                <a:ext uri="{FF2B5EF4-FFF2-40B4-BE49-F238E27FC236}">
                  <a16:creationId xmlns:a16="http://schemas.microsoft.com/office/drawing/2014/main" id="{8D7E93CF-3478-412A-9F56-C452E43E46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1488" y="4246563"/>
              <a:ext cx="1452392" cy="1024302"/>
            </a:xfrm>
            <a:prstGeom prst="rect">
              <a:avLst/>
            </a:prstGeom>
            <a:solidFill>
              <a:srgbClr val="FF3399"/>
            </a:solidFill>
            <a:ln w="9525" algn="ctr">
              <a:solidFill>
                <a:srgbClr val="FF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36000" rIns="36000" bIns="36000" anchor="ctr"/>
            <a:lstStyle>
              <a:lvl1pPr defTabSz="4572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defTabSz="4572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defTabSz="4572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defTabSz="4572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defTabSz="4572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>
                <a:spcAft>
                  <a:spcPts val="400"/>
                </a:spcAft>
                <a:buSzPct val="100000"/>
              </a:pPr>
              <a:r>
                <a:rPr kumimoji="1" lang="ja-JP" altLang="en-US" sz="1200" b="1" dirty="0">
                  <a:solidFill>
                    <a:srgbClr val="FFFFFF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実現性</a:t>
              </a:r>
              <a:endParaRPr kumimoji="1" lang="en-US" altLang="ja-JP" sz="1200" b="1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7" name="正方形/長方形 121">
              <a:extLst>
                <a:ext uri="{FF2B5EF4-FFF2-40B4-BE49-F238E27FC236}">
                  <a16:creationId xmlns:a16="http://schemas.microsoft.com/office/drawing/2014/main" id="{E8783CDF-58CC-449D-9642-1DCAA17416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3880" y="4246563"/>
              <a:ext cx="7475707" cy="102430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36000" rIns="36000" bIns="3600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>
                <a:spcAft>
                  <a:spcPts val="400"/>
                </a:spcAft>
                <a:buSzPct val="100000"/>
              </a:pPr>
              <a:r>
                <a:rPr kumimoji="1"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実現可能な事業であるかどうか</a:t>
              </a:r>
            </a:p>
          </p:txBody>
        </p:sp>
      </p:grpSp>
      <p:graphicFrame>
        <p:nvGraphicFramePr>
          <p:cNvPr id="18" name="表 17">
            <a:extLst>
              <a:ext uri="{FF2B5EF4-FFF2-40B4-BE49-F238E27FC236}">
                <a16:creationId xmlns:a16="http://schemas.microsoft.com/office/drawing/2014/main" id="{A2DE98A1-6516-4BEB-9CE0-F8E83D3ABD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0140925"/>
              </p:ext>
            </p:extLst>
          </p:nvPr>
        </p:nvGraphicFramePr>
        <p:xfrm>
          <a:off x="488950" y="4586069"/>
          <a:ext cx="8928100" cy="20721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28100">
                  <a:extLst>
                    <a:ext uri="{9D8B030D-6E8A-4147-A177-3AD203B41FA5}">
                      <a16:colId xmlns:a16="http://schemas.microsoft.com/office/drawing/2014/main" val="2888364897"/>
                    </a:ext>
                  </a:extLst>
                </a:gridCol>
              </a:tblGrid>
              <a:tr h="2072172">
                <a:tc>
                  <a:txBody>
                    <a:bodyPr/>
                    <a:lstStyle/>
                    <a:p>
                      <a:pPr algn="l"/>
                      <a:endParaRPr kumimoji="1" lang="en-US" altLang="ja-JP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32508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82338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9FDB6EE-08B9-42DB-8039-F45D71FB3CF5}"/>
              </a:ext>
            </a:extLst>
          </p:cNvPr>
          <p:cNvSpPr/>
          <p:nvPr/>
        </p:nvSpPr>
        <p:spPr>
          <a:xfrm>
            <a:off x="0" y="0"/>
            <a:ext cx="9906000" cy="4508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８　審査基準への適合性（</a:t>
            </a:r>
            <a:r>
              <a:rPr kumimoji="1" lang="en-US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1/2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</a:p>
        </p:txBody>
      </p:sp>
      <p:sp>
        <p:nvSpPr>
          <p:cNvPr id="7" name="スライド番号プレースホルダー 2">
            <a:extLst>
              <a:ext uri="{FF2B5EF4-FFF2-40B4-BE49-F238E27FC236}">
                <a16:creationId xmlns:a16="http://schemas.microsoft.com/office/drawing/2014/main" id="{7DF51B5F-693B-49F9-99DF-FADED1A8A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86900" y="48181"/>
            <a:ext cx="360000" cy="360000"/>
          </a:xfrm>
          <a:solidFill>
            <a:schemeClr val="bg1"/>
          </a:solidFill>
          <a:ln>
            <a:noFill/>
          </a:ln>
        </p:spPr>
        <p:txBody>
          <a:bodyPr/>
          <a:lstStyle/>
          <a:p>
            <a:pPr algn="ctr">
              <a:defRPr/>
            </a:pPr>
            <a:fld id="{ED70751B-34C4-41F7-9A42-B8AF8614956A}" type="slidenum">
              <a:rPr lang="en-US" altLang="ja-JP" sz="110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pPr algn="ctr">
                <a:defRPr/>
              </a:pPr>
              <a:t>11</a:t>
            </a:fld>
            <a:endParaRPr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3C4BFAA-EEB0-4E08-B4D6-ECBDB1F795B9}"/>
              </a:ext>
            </a:extLst>
          </p:cNvPr>
          <p:cNvSpPr txBox="1"/>
          <p:nvPr/>
        </p:nvSpPr>
        <p:spPr>
          <a:xfrm>
            <a:off x="171450" y="448513"/>
            <a:ext cx="9563100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※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各評価項目、評価の視点に対するアピールポイントを記載すること。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※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各項目のテキストボックスを拡大し、複数ページにわたって記載しても構わない。</a:t>
            </a:r>
          </a:p>
        </p:txBody>
      </p:sp>
      <p:grpSp>
        <p:nvGrpSpPr>
          <p:cNvPr id="6" name="グループ化 3">
            <a:extLst>
              <a:ext uri="{FF2B5EF4-FFF2-40B4-BE49-F238E27FC236}">
                <a16:creationId xmlns:a16="http://schemas.microsoft.com/office/drawing/2014/main" id="{3EB58639-0A56-4F57-A59F-31E362BE57D9}"/>
              </a:ext>
            </a:extLst>
          </p:cNvPr>
          <p:cNvGrpSpPr>
            <a:grpSpLocks/>
          </p:cNvGrpSpPr>
          <p:nvPr/>
        </p:nvGrpSpPr>
        <p:grpSpPr bwMode="auto">
          <a:xfrm>
            <a:off x="488950" y="1085851"/>
            <a:ext cx="8928100" cy="564977"/>
            <a:chOff x="471488" y="4246563"/>
            <a:chExt cx="8928099" cy="1024302"/>
          </a:xfrm>
        </p:grpSpPr>
        <p:sp>
          <p:nvSpPr>
            <p:cNvPr id="10" name="正方形/長方形 108">
              <a:extLst>
                <a:ext uri="{FF2B5EF4-FFF2-40B4-BE49-F238E27FC236}">
                  <a16:creationId xmlns:a16="http://schemas.microsoft.com/office/drawing/2014/main" id="{B5482F99-BE00-4E39-B9BB-C5EBF226E3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1488" y="4246563"/>
              <a:ext cx="1452392" cy="1024302"/>
            </a:xfrm>
            <a:prstGeom prst="rect">
              <a:avLst/>
            </a:prstGeom>
            <a:solidFill>
              <a:srgbClr val="FF3399"/>
            </a:solidFill>
            <a:ln w="9525" algn="ctr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36000" rIns="36000" bIns="36000" anchor="ctr"/>
            <a:lstStyle>
              <a:lvl1pPr defTabSz="4572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defTabSz="4572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defTabSz="4572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defTabSz="4572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defTabSz="4572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>
                <a:spcAft>
                  <a:spcPts val="400"/>
                </a:spcAft>
                <a:buSzPct val="100000"/>
              </a:pPr>
              <a:r>
                <a:rPr kumimoji="1" lang="ja-JP" altLang="en-US" sz="1200" b="1" dirty="0">
                  <a:solidFill>
                    <a:srgbClr val="FFFFFF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発展性</a:t>
              </a:r>
              <a:r>
                <a:rPr kumimoji="1" lang="en-US" altLang="ja-JP" sz="1200" b="1" dirty="0">
                  <a:solidFill>
                    <a:srgbClr val="FFFFFF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/</a:t>
              </a:r>
              <a:r>
                <a:rPr kumimoji="1" lang="ja-JP" altLang="en-US" sz="1200" b="1" dirty="0">
                  <a:solidFill>
                    <a:srgbClr val="FFFFFF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持続性</a:t>
              </a:r>
              <a:endParaRPr kumimoji="1" lang="en-US" altLang="ja-JP" sz="1200" b="1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1" name="正方形/長方形 121">
              <a:extLst>
                <a:ext uri="{FF2B5EF4-FFF2-40B4-BE49-F238E27FC236}">
                  <a16:creationId xmlns:a16="http://schemas.microsoft.com/office/drawing/2014/main" id="{3FB1119E-A202-412A-8036-7A42248F1B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3880" y="4246563"/>
              <a:ext cx="7475707" cy="102430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36000" rIns="36000" bIns="3600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>
                <a:spcAft>
                  <a:spcPts val="400"/>
                </a:spcAft>
                <a:buSzPct val="100000"/>
              </a:pPr>
              <a:r>
                <a:rPr kumimoji="1"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今後持続し、発展する可能性が十分あるかどうか</a:t>
              </a:r>
            </a:p>
          </p:txBody>
        </p:sp>
      </p:grpSp>
      <p:graphicFrame>
        <p:nvGraphicFramePr>
          <p:cNvPr id="13" name="表 12">
            <a:extLst>
              <a:ext uri="{FF2B5EF4-FFF2-40B4-BE49-F238E27FC236}">
                <a16:creationId xmlns:a16="http://schemas.microsoft.com/office/drawing/2014/main" id="{97CCB13E-803F-44B8-BE42-3615E0D5B4DA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88950" y="1650828"/>
          <a:ext cx="8928100" cy="21333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28100">
                  <a:extLst>
                    <a:ext uri="{9D8B030D-6E8A-4147-A177-3AD203B41FA5}">
                      <a16:colId xmlns:a16="http://schemas.microsoft.com/office/drawing/2014/main" val="2888364897"/>
                    </a:ext>
                  </a:extLst>
                </a:gridCol>
              </a:tblGrid>
              <a:tr h="2133381">
                <a:tc>
                  <a:txBody>
                    <a:bodyPr/>
                    <a:lstStyle/>
                    <a:p>
                      <a:pPr algn="l"/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3250891"/>
                  </a:ext>
                </a:extLst>
              </a:tr>
            </a:tbl>
          </a:graphicData>
        </a:graphic>
      </p:graphicFrame>
      <p:grpSp>
        <p:nvGrpSpPr>
          <p:cNvPr id="14" name="グループ化 3">
            <a:extLst>
              <a:ext uri="{FF2B5EF4-FFF2-40B4-BE49-F238E27FC236}">
                <a16:creationId xmlns:a16="http://schemas.microsoft.com/office/drawing/2014/main" id="{AEE1ACDE-7ED3-44FC-88C5-ABD9357408CC}"/>
              </a:ext>
            </a:extLst>
          </p:cNvPr>
          <p:cNvGrpSpPr>
            <a:grpSpLocks/>
          </p:cNvGrpSpPr>
          <p:nvPr/>
        </p:nvGrpSpPr>
        <p:grpSpPr bwMode="auto">
          <a:xfrm>
            <a:off x="488950" y="3959882"/>
            <a:ext cx="8928100" cy="710592"/>
            <a:chOff x="471488" y="4246563"/>
            <a:chExt cx="8928099" cy="1024302"/>
          </a:xfrm>
        </p:grpSpPr>
        <p:sp>
          <p:nvSpPr>
            <p:cNvPr id="15" name="正方形/長方形 108">
              <a:extLst>
                <a:ext uri="{FF2B5EF4-FFF2-40B4-BE49-F238E27FC236}">
                  <a16:creationId xmlns:a16="http://schemas.microsoft.com/office/drawing/2014/main" id="{8D7E93CF-3478-412A-9F56-C452E43E46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1488" y="4246563"/>
              <a:ext cx="1452392" cy="1024302"/>
            </a:xfrm>
            <a:prstGeom prst="rect">
              <a:avLst/>
            </a:prstGeom>
            <a:solidFill>
              <a:srgbClr val="FF3399"/>
            </a:solidFill>
            <a:ln w="9525" algn="ctr">
              <a:solidFill>
                <a:srgbClr val="FF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36000" rIns="36000" bIns="36000" anchor="ctr"/>
            <a:lstStyle>
              <a:lvl1pPr defTabSz="4572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defTabSz="4572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defTabSz="4572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defTabSz="4572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defTabSz="4572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Aft>
                  <a:spcPts val="400"/>
                </a:spcAft>
                <a:buSzPct val="100000"/>
              </a:pPr>
              <a:r>
                <a:rPr kumimoji="1" lang="ja-JP" altLang="en-US" sz="1200" b="1" dirty="0">
                  <a:solidFill>
                    <a:srgbClr val="FFFFFF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実績・技術力</a:t>
              </a:r>
              <a:endParaRPr kumimoji="1" lang="en-US" altLang="ja-JP" sz="1200" b="1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7" name="正方形/長方形 121">
              <a:extLst>
                <a:ext uri="{FF2B5EF4-FFF2-40B4-BE49-F238E27FC236}">
                  <a16:creationId xmlns:a16="http://schemas.microsoft.com/office/drawing/2014/main" id="{E8783CDF-58CC-449D-9642-1DCAA17416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3880" y="4246563"/>
              <a:ext cx="7475707" cy="102430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36000" rIns="36000" bIns="3600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>
                <a:spcAft>
                  <a:spcPts val="400"/>
                </a:spcAft>
                <a:buSzPct val="100000"/>
              </a:pPr>
              <a:r>
                <a:rPr kumimoji="1"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事業を遂行するために必要な知識・経験は豊富か</a:t>
              </a:r>
            </a:p>
          </p:txBody>
        </p:sp>
      </p:grpSp>
      <p:graphicFrame>
        <p:nvGraphicFramePr>
          <p:cNvPr id="18" name="表 17">
            <a:extLst>
              <a:ext uri="{FF2B5EF4-FFF2-40B4-BE49-F238E27FC236}">
                <a16:creationId xmlns:a16="http://schemas.microsoft.com/office/drawing/2014/main" id="{A2DE98A1-6516-4BEB-9CE0-F8E83D3ABD16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88950" y="4670475"/>
          <a:ext cx="8928100" cy="19877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28100">
                  <a:extLst>
                    <a:ext uri="{9D8B030D-6E8A-4147-A177-3AD203B41FA5}">
                      <a16:colId xmlns:a16="http://schemas.microsoft.com/office/drawing/2014/main" val="2888364897"/>
                    </a:ext>
                  </a:extLst>
                </a:gridCol>
              </a:tblGrid>
              <a:tr h="1987766">
                <a:tc>
                  <a:txBody>
                    <a:bodyPr/>
                    <a:lstStyle/>
                    <a:p>
                      <a:pPr algn="l"/>
                      <a:endParaRPr kumimoji="1" lang="en-US" altLang="ja-JP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32508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4578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9FDB6EE-08B9-42DB-8039-F45D71FB3CF5}"/>
              </a:ext>
            </a:extLst>
          </p:cNvPr>
          <p:cNvSpPr/>
          <p:nvPr/>
        </p:nvSpPr>
        <p:spPr>
          <a:xfrm>
            <a:off x="0" y="0"/>
            <a:ext cx="9906000" cy="4508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　事業概要</a:t>
            </a:r>
          </a:p>
        </p:txBody>
      </p:sp>
      <p:graphicFrame>
        <p:nvGraphicFramePr>
          <p:cNvPr id="16" name="表 15">
            <a:extLst>
              <a:ext uri="{FF2B5EF4-FFF2-40B4-BE49-F238E27FC236}">
                <a16:creationId xmlns:a16="http://schemas.microsoft.com/office/drawing/2014/main" id="{0E70E267-C238-4E57-85D6-44243067FF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7782200"/>
              </p:ext>
            </p:extLst>
          </p:nvPr>
        </p:nvGraphicFramePr>
        <p:xfrm>
          <a:off x="171450" y="533173"/>
          <a:ext cx="9616440" cy="60333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888364897"/>
                    </a:ext>
                  </a:extLst>
                </a:gridCol>
                <a:gridCol w="3571240">
                  <a:extLst>
                    <a:ext uri="{9D8B030D-6E8A-4147-A177-3AD203B41FA5}">
                      <a16:colId xmlns:a16="http://schemas.microsoft.com/office/drawing/2014/main" val="261771326"/>
                    </a:ext>
                  </a:extLst>
                </a:gridCol>
                <a:gridCol w="416560">
                  <a:extLst>
                    <a:ext uri="{9D8B030D-6E8A-4147-A177-3AD203B41FA5}">
                      <a16:colId xmlns:a16="http://schemas.microsoft.com/office/drawing/2014/main" val="1041683336"/>
                    </a:ext>
                  </a:extLst>
                </a:gridCol>
                <a:gridCol w="1475740">
                  <a:extLst>
                    <a:ext uri="{9D8B030D-6E8A-4147-A177-3AD203B41FA5}">
                      <a16:colId xmlns:a16="http://schemas.microsoft.com/office/drawing/2014/main" val="3679373679"/>
                    </a:ext>
                  </a:extLst>
                </a:gridCol>
                <a:gridCol w="2705100">
                  <a:extLst>
                    <a:ext uri="{9D8B030D-6E8A-4147-A177-3AD203B41FA5}">
                      <a16:colId xmlns:a16="http://schemas.microsoft.com/office/drawing/2014/main" val="1895883193"/>
                    </a:ext>
                  </a:extLst>
                </a:gridCol>
              </a:tblGrid>
              <a:tr h="283682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事業の名称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総事業費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●●●●千円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8638372"/>
                  </a:ext>
                </a:extLst>
              </a:tr>
              <a:tr h="382962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3250891"/>
                  </a:ext>
                </a:extLst>
              </a:tr>
              <a:tr h="191189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事業概要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課題、解決方法、どのような効果を見込んでいるかがわかるように記載すること。</a:t>
                      </a:r>
                      <a:endParaRPr kumimoji="1" lang="en-US" altLang="ja-JP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623932"/>
                  </a:ext>
                </a:extLst>
              </a:tr>
              <a:tr h="342878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具体的事業内容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5645531"/>
                  </a:ext>
                </a:extLst>
              </a:tr>
            </a:tbl>
          </a:graphicData>
        </a:graphic>
      </p:graphicFrame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77B9006-0C7B-4B60-877B-B09CA59EF517}"/>
              </a:ext>
            </a:extLst>
          </p:cNvPr>
          <p:cNvSpPr txBox="1"/>
          <p:nvPr/>
        </p:nvSpPr>
        <p:spPr>
          <a:xfrm>
            <a:off x="1314450" y="30346"/>
            <a:ext cx="4006850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kumimoji="1" lang="en-US" altLang="ja-JP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※</a:t>
            </a:r>
            <a:r>
              <a:rPr kumimoji="1"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公表資料として作成すること。</a:t>
            </a:r>
            <a:endParaRPr kumimoji="1" lang="en-US" altLang="ja-JP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r>
              <a:rPr kumimoji="1" lang="en-US" altLang="ja-JP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※</a:t>
            </a:r>
            <a:r>
              <a:rPr kumimoji="1"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事業の要約として記載すること。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81DE8B3-86E2-4E18-84A7-FAA30E5FFECB}"/>
              </a:ext>
            </a:extLst>
          </p:cNvPr>
          <p:cNvSpPr/>
          <p:nvPr/>
        </p:nvSpPr>
        <p:spPr>
          <a:xfrm>
            <a:off x="5321300" y="3302000"/>
            <a:ext cx="4343400" cy="32385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イメージ図等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（レイアウト任意）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画像データ等は圧縮処理を施したうえで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添付すること（データ容量削減のため）。</a:t>
            </a:r>
          </a:p>
        </p:txBody>
      </p:sp>
      <p:sp>
        <p:nvSpPr>
          <p:cNvPr id="9" name="スライド番号プレースホルダー 2">
            <a:extLst>
              <a:ext uri="{FF2B5EF4-FFF2-40B4-BE49-F238E27FC236}">
                <a16:creationId xmlns:a16="http://schemas.microsoft.com/office/drawing/2014/main" id="{5B6B742B-7E9E-4837-A2C0-D22811391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86900" y="48181"/>
            <a:ext cx="360000" cy="360000"/>
          </a:xfrm>
          <a:solidFill>
            <a:schemeClr val="bg1"/>
          </a:solidFill>
          <a:ln>
            <a:noFill/>
          </a:ln>
        </p:spPr>
        <p:txBody>
          <a:bodyPr/>
          <a:lstStyle/>
          <a:p>
            <a:pPr algn="ctr">
              <a:defRPr/>
            </a:pPr>
            <a:fld id="{ED70751B-34C4-41F7-9A42-B8AF8614956A}" type="slidenum">
              <a:rPr lang="en-US" altLang="ja-JP" sz="110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pPr algn="ctr">
                <a:defRPr/>
              </a:pPr>
              <a:t>2</a:t>
            </a:fld>
            <a:endParaRPr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大かっこ 3">
            <a:extLst>
              <a:ext uri="{FF2B5EF4-FFF2-40B4-BE49-F238E27FC236}">
                <a16:creationId xmlns:a16="http://schemas.microsoft.com/office/drawing/2014/main" id="{83BAE386-9DF7-4513-AF8B-A52B2E3F2C5D}"/>
              </a:ext>
            </a:extLst>
          </p:cNvPr>
          <p:cNvSpPr/>
          <p:nvPr/>
        </p:nvSpPr>
        <p:spPr>
          <a:xfrm>
            <a:off x="6248401" y="828128"/>
            <a:ext cx="3539490" cy="803723"/>
          </a:xfrm>
          <a:prstGeom prst="bracketPair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r>
              <a:rPr kumimoji="1" lang="en-US" altLang="ja-JP" sz="11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1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総事業費は、収支予算書における支出合計額を記載してください。</a:t>
            </a:r>
            <a:endParaRPr kumimoji="1" lang="en-US" altLang="ja-JP" sz="11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11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1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事業提案型の場合には記載は必須ではありません。</a:t>
            </a:r>
          </a:p>
        </p:txBody>
      </p:sp>
    </p:spTree>
    <p:extLst>
      <p:ext uri="{BB962C8B-B14F-4D97-AF65-F5344CB8AC3E}">
        <p14:creationId xmlns:p14="http://schemas.microsoft.com/office/powerpoint/2010/main" val="3167898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9FDB6EE-08B9-42DB-8039-F45D71FB3CF5}"/>
              </a:ext>
            </a:extLst>
          </p:cNvPr>
          <p:cNvSpPr/>
          <p:nvPr/>
        </p:nvSpPr>
        <p:spPr>
          <a:xfrm>
            <a:off x="0" y="0"/>
            <a:ext cx="9906000" cy="4508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　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事業の実施によって解決を図る課題及び実現したい姿（目的）</a:t>
            </a:r>
            <a:endParaRPr kumimoji="1" lang="ja-JP" altLang="en-US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6" name="表 15">
            <a:extLst>
              <a:ext uri="{FF2B5EF4-FFF2-40B4-BE49-F238E27FC236}">
                <a16:creationId xmlns:a16="http://schemas.microsoft.com/office/drawing/2014/main" id="{0E70E267-C238-4E57-85D6-44243067FF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6977067"/>
              </p:ext>
            </p:extLst>
          </p:nvPr>
        </p:nvGraphicFramePr>
        <p:xfrm>
          <a:off x="171450" y="533172"/>
          <a:ext cx="9563100" cy="62076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63100">
                  <a:extLst>
                    <a:ext uri="{9D8B030D-6E8A-4147-A177-3AD203B41FA5}">
                      <a16:colId xmlns:a16="http://schemas.microsoft.com/office/drawing/2014/main" val="2888364897"/>
                    </a:ext>
                  </a:extLst>
                </a:gridCol>
              </a:tblGrid>
              <a:tr h="47647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■事業の実施によって解決を図る課題</a:t>
                      </a:r>
                      <a:endParaRPr kumimoji="1"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3961039"/>
                  </a:ext>
                </a:extLst>
              </a:tr>
              <a:tr h="2628000">
                <a:tc>
                  <a:txBody>
                    <a:bodyPr/>
                    <a:lstStyle/>
                    <a:p>
                      <a:pPr algn="l"/>
                      <a:endParaRPr kumimoji="1" lang="ja-JP" altLang="en-US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1623932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■事業の実施によって実現したい姿（目的）</a:t>
                      </a:r>
                      <a:endParaRPr kumimoji="1"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5645531"/>
                  </a:ext>
                </a:extLst>
              </a:tr>
              <a:tr h="2628000">
                <a:tc>
                  <a:txBody>
                    <a:bodyPr/>
                    <a:lstStyle/>
                    <a:p>
                      <a:pPr algn="l"/>
                      <a:endParaRPr kumimoji="1" lang="ja-JP" altLang="en-US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0965191"/>
                  </a:ext>
                </a:extLst>
              </a:tr>
            </a:tbl>
          </a:graphicData>
        </a:graphic>
      </p:graphicFrame>
      <p:sp>
        <p:nvSpPr>
          <p:cNvPr id="11" name="スライド番号プレースホルダー 2">
            <a:extLst>
              <a:ext uri="{FF2B5EF4-FFF2-40B4-BE49-F238E27FC236}">
                <a16:creationId xmlns:a16="http://schemas.microsoft.com/office/drawing/2014/main" id="{0B809FEE-0509-46BC-8A43-89ACC6E7A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86900" y="48181"/>
            <a:ext cx="360000" cy="360000"/>
          </a:xfrm>
          <a:solidFill>
            <a:schemeClr val="bg1"/>
          </a:solidFill>
          <a:ln>
            <a:noFill/>
          </a:ln>
        </p:spPr>
        <p:txBody>
          <a:bodyPr/>
          <a:lstStyle/>
          <a:p>
            <a:pPr algn="ctr">
              <a:defRPr/>
            </a:pPr>
            <a:fld id="{ED70751B-34C4-41F7-9A42-B8AF8614956A}" type="slidenum">
              <a:rPr lang="en-US" altLang="ja-JP" sz="110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pPr algn="ctr">
                <a:defRPr/>
              </a:pPr>
              <a:t>3</a:t>
            </a:fld>
            <a:endParaRPr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10288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9FDB6EE-08B9-42DB-8039-F45D71FB3CF5}"/>
              </a:ext>
            </a:extLst>
          </p:cNvPr>
          <p:cNvSpPr/>
          <p:nvPr/>
        </p:nvSpPr>
        <p:spPr>
          <a:xfrm>
            <a:off x="0" y="0"/>
            <a:ext cx="9906000" cy="4508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３　実施したい事業内容詳細</a:t>
            </a:r>
          </a:p>
        </p:txBody>
      </p:sp>
      <p:graphicFrame>
        <p:nvGraphicFramePr>
          <p:cNvPr id="16" name="表 15">
            <a:extLst>
              <a:ext uri="{FF2B5EF4-FFF2-40B4-BE49-F238E27FC236}">
                <a16:creationId xmlns:a16="http://schemas.microsoft.com/office/drawing/2014/main" id="{0E70E267-C238-4E57-85D6-44243067FF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2952313"/>
              </p:ext>
            </p:extLst>
          </p:nvPr>
        </p:nvGraphicFramePr>
        <p:xfrm>
          <a:off x="171450" y="725513"/>
          <a:ext cx="9563100" cy="56126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888364897"/>
                    </a:ext>
                  </a:extLst>
                </a:gridCol>
                <a:gridCol w="1587500">
                  <a:extLst>
                    <a:ext uri="{9D8B030D-6E8A-4147-A177-3AD203B41FA5}">
                      <a16:colId xmlns:a16="http://schemas.microsoft.com/office/drawing/2014/main" val="261771326"/>
                    </a:ext>
                  </a:extLst>
                </a:gridCol>
                <a:gridCol w="6527800">
                  <a:extLst>
                    <a:ext uri="{9D8B030D-6E8A-4147-A177-3AD203B41FA5}">
                      <a16:colId xmlns:a16="http://schemas.microsoft.com/office/drawing/2014/main" val="4116580295"/>
                    </a:ext>
                  </a:extLst>
                </a:gridCol>
              </a:tblGrid>
              <a:tr h="43839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事業名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3250891"/>
                  </a:ext>
                </a:extLst>
              </a:tr>
              <a:tr h="349949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事業の具体的な事業内容等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kumimoji="1" lang="en-US" altLang="ja-JP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7843618"/>
                  </a:ext>
                </a:extLst>
              </a:tr>
              <a:tr h="4824347">
                <a:tc gridSpan="3">
                  <a:txBody>
                    <a:bodyPr/>
                    <a:lstStyle/>
                    <a:p>
                      <a:pPr algn="l"/>
                      <a:endParaRPr kumimoji="1" lang="ja-JP" altLang="en-US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kumimoji="1" lang="en-US" altLang="ja-JP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623932"/>
                  </a:ext>
                </a:extLst>
              </a:tr>
            </a:tbl>
          </a:graphicData>
        </a:graphic>
      </p:graphicFrame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3C4BFAA-EEB0-4E08-B4D6-ECBDB1F795B9}"/>
              </a:ext>
            </a:extLst>
          </p:cNvPr>
          <p:cNvSpPr txBox="1"/>
          <p:nvPr/>
        </p:nvSpPr>
        <p:spPr>
          <a:xfrm>
            <a:off x="171450" y="448513"/>
            <a:ext cx="9563100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※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１枚に記載し切れない場合は、５枚までに納めること。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F342486-1627-48D2-B3A1-63C95D086737}"/>
              </a:ext>
            </a:extLst>
          </p:cNvPr>
          <p:cNvSpPr/>
          <p:nvPr/>
        </p:nvSpPr>
        <p:spPr>
          <a:xfrm>
            <a:off x="5143500" y="2649806"/>
            <a:ext cx="4343400" cy="32385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イメージ図等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（レイアウト任意）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画像データ等は圧縮処理を施したうえで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添付すること（データ容量削減のため）。</a:t>
            </a:r>
          </a:p>
        </p:txBody>
      </p:sp>
      <p:sp>
        <p:nvSpPr>
          <p:cNvPr id="12" name="スライド番号プレースホルダー 2">
            <a:extLst>
              <a:ext uri="{FF2B5EF4-FFF2-40B4-BE49-F238E27FC236}">
                <a16:creationId xmlns:a16="http://schemas.microsoft.com/office/drawing/2014/main" id="{A14A8C8B-AC4C-4E9F-A824-62FEB8B35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86900" y="48181"/>
            <a:ext cx="360000" cy="360000"/>
          </a:xfrm>
          <a:solidFill>
            <a:schemeClr val="bg1"/>
          </a:solidFill>
          <a:ln>
            <a:noFill/>
          </a:ln>
        </p:spPr>
        <p:txBody>
          <a:bodyPr/>
          <a:lstStyle/>
          <a:p>
            <a:pPr algn="ctr">
              <a:defRPr/>
            </a:pPr>
            <a:fld id="{ED70751B-34C4-41F7-9A42-B8AF8614956A}" type="slidenum">
              <a:rPr lang="en-US" altLang="ja-JP" sz="110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pPr algn="ctr">
                <a:defRPr/>
              </a:pPr>
              <a:t>4</a:t>
            </a:fld>
            <a:endParaRPr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98811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9FDB6EE-08B9-42DB-8039-F45D71FB3CF5}"/>
              </a:ext>
            </a:extLst>
          </p:cNvPr>
          <p:cNvSpPr/>
          <p:nvPr/>
        </p:nvSpPr>
        <p:spPr>
          <a:xfrm>
            <a:off x="0" y="0"/>
            <a:ext cx="9906000" cy="4508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４　実施体制</a:t>
            </a:r>
          </a:p>
        </p:txBody>
      </p:sp>
      <p:graphicFrame>
        <p:nvGraphicFramePr>
          <p:cNvPr id="16" name="表 15">
            <a:extLst>
              <a:ext uri="{FF2B5EF4-FFF2-40B4-BE49-F238E27FC236}">
                <a16:creationId xmlns:a16="http://schemas.microsoft.com/office/drawing/2014/main" id="{0E70E267-C238-4E57-85D6-44243067FF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9194511"/>
              </p:ext>
            </p:extLst>
          </p:nvPr>
        </p:nvGraphicFramePr>
        <p:xfrm>
          <a:off x="171450" y="990163"/>
          <a:ext cx="9563100" cy="31754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63100">
                  <a:extLst>
                    <a:ext uri="{9D8B030D-6E8A-4147-A177-3AD203B41FA5}">
                      <a16:colId xmlns:a16="http://schemas.microsoft.com/office/drawing/2014/main" val="2888364897"/>
                    </a:ext>
                  </a:extLst>
                </a:gridCol>
              </a:tblGrid>
              <a:tr h="3175437">
                <a:tc>
                  <a:txBody>
                    <a:bodyPr/>
                    <a:lstStyle/>
                    <a:p>
                      <a:pPr algn="ctr"/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3250891"/>
                  </a:ext>
                </a:extLst>
              </a:tr>
            </a:tbl>
          </a:graphicData>
        </a:graphic>
      </p:graphicFrame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3C4BFAA-EEB0-4E08-B4D6-ECBDB1F795B9}"/>
              </a:ext>
            </a:extLst>
          </p:cNvPr>
          <p:cNvSpPr txBox="1"/>
          <p:nvPr/>
        </p:nvSpPr>
        <p:spPr>
          <a:xfrm>
            <a:off x="171450" y="448513"/>
            <a:ext cx="9563100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※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事業に関わる関係者及び事業を実施するうえで協力・連携が不可欠である地域のステークホルダー（長浜市含む）について体制図に記載すること。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※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下欄に各主体の役割を具体的に記載すること。</a:t>
            </a:r>
          </a:p>
        </p:txBody>
      </p:sp>
      <p:graphicFrame>
        <p:nvGraphicFramePr>
          <p:cNvPr id="12" name="表 11">
            <a:extLst>
              <a:ext uri="{FF2B5EF4-FFF2-40B4-BE49-F238E27FC236}">
                <a16:creationId xmlns:a16="http://schemas.microsoft.com/office/drawing/2014/main" id="{C22804D5-8E01-462E-8941-074147634C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1102603"/>
              </p:ext>
            </p:extLst>
          </p:nvPr>
        </p:nvGraphicFramePr>
        <p:xfrm>
          <a:off x="171450" y="4327678"/>
          <a:ext cx="9563100" cy="244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8950">
                  <a:extLst>
                    <a:ext uri="{9D8B030D-6E8A-4147-A177-3AD203B41FA5}">
                      <a16:colId xmlns:a16="http://schemas.microsoft.com/office/drawing/2014/main" val="2888364897"/>
                    </a:ext>
                  </a:extLst>
                </a:gridCol>
                <a:gridCol w="3403600">
                  <a:extLst>
                    <a:ext uri="{9D8B030D-6E8A-4147-A177-3AD203B41FA5}">
                      <a16:colId xmlns:a16="http://schemas.microsoft.com/office/drawing/2014/main" val="2083115069"/>
                    </a:ext>
                  </a:extLst>
                </a:gridCol>
                <a:gridCol w="5670550">
                  <a:extLst>
                    <a:ext uri="{9D8B030D-6E8A-4147-A177-3AD203B41FA5}">
                      <a16:colId xmlns:a16="http://schemas.microsoft.com/office/drawing/2014/main" val="1084505437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No.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名称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役割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325089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7443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022205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551832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04021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7074735"/>
                  </a:ext>
                </a:extLst>
              </a:tr>
            </a:tbl>
          </a:graphicData>
        </a:graphic>
      </p:graphicFrame>
      <p:sp>
        <p:nvSpPr>
          <p:cNvPr id="13" name="スライド番号プレースホルダー 2">
            <a:extLst>
              <a:ext uri="{FF2B5EF4-FFF2-40B4-BE49-F238E27FC236}">
                <a16:creationId xmlns:a16="http://schemas.microsoft.com/office/drawing/2014/main" id="{133D9410-4F5F-4E31-BCFC-95455C42E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86900" y="48181"/>
            <a:ext cx="360000" cy="360000"/>
          </a:xfrm>
          <a:solidFill>
            <a:schemeClr val="bg1"/>
          </a:solidFill>
          <a:ln>
            <a:noFill/>
          </a:ln>
        </p:spPr>
        <p:txBody>
          <a:bodyPr/>
          <a:lstStyle/>
          <a:p>
            <a:pPr algn="ctr">
              <a:defRPr/>
            </a:pPr>
            <a:fld id="{ED70751B-34C4-41F7-9A42-B8AF8614956A}" type="slidenum">
              <a:rPr lang="en-US" altLang="ja-JP" sz="110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pPr algn="ctr">
                <a:defRPr/>
              </a:pPr>
              <a:t>5</a:t>
            </a:fld>
            <a:endParaRPr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02941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9FDB6EE-08B9-42DB-8039-F45D71FB3CF5}"/>
              </a:ext>
            </a:extLst>
          </p:cNvPr>
          <p:cNvSpPr/>
          <p:nvPr/>
        </p:nvSpPr>
        <p:spPr>
          <a:xfrm>
            <a:off x="0" y="0"/>
            <a:ext cx="9906000" cy="4508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５　令和７年度 事業スケジュール</a:t>
            </a:r>
          </a:p>
        </p:txBody>
      </p:sp>
      <p:sp>
        <p:nvSpPr>
          <p:cNvPr id="7" name="スライド番号プレースホルダー 2">
            <a:extLst>
              <a:ext uri="{FF2B5EF4-FFF2-40B4-BE49-F238E27FC236}">
                <a16:creationId xmlns:a16="http://schemas.microsoft.com/office/drawing/2014/main" id="{7DF51B5F-693B-49F9-99DF-FADED1A8A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86900" y="48181"/>
            <a:ext cx="360000" cy="360000"/>
          </a:xfrm>
          <a:solidFill>
            <a:schemeClr val="bg1"/>
          </a:solidFill>
          <a:ln>
            <a:noFill/>
          </a:ln>
        </p:spPr>
        <p:txBody>
          <a:bodyPr/>
          <a:lstStyle/>
          <a:p>
            <a:pPr algn="ctr">
              <a:defRPr/>
            </a:pPr>
            <a:fld id="{ED70751B-34C4-41F7-9A42-B8AF8614956A}" type="slidenum">
              <a:rPr lang="en-US" altLang="ja-JP" sz="110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pPr algn="ctr">
                <a:defRPr/>
              </a:pPr>
              <a:t>6</a:t>
            </a:fld>
            <a:endParaRPr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6" name="表 15">
            <a:extLst>
              <a:ext uri="{FF2B5EF4-FFF2-40B4-BE49-F238E27FC236}">
                <a16:creationId xmlns:a16="http://schemas.microsoft.com/office/drawing/2014/main" id="{0E70E267-C238-4E57-85D6-44243067FF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7438153"/>
              </p:ext>
            </p:extLst>
          </p:nvPr>
        </p:nvGraphicFramePr>
        <p:xfrm>
          <a:off x="183000" y="725513"/>
          <a:ext cx="9540000" cy="54783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0000">
                  <a:extLst>
                    <a:ext uri="{9D8B030D-6E8A-4147-A177-3AD203B41FA5}">
                      <a16:colId xmlns:a16="http://schemas.microsoft.com/office/drawing/2014/main" val="2888364897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61771326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81207215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874077877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74204624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4217209351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697798400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4245973621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544398672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893269012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152363644"/>
                    </a:ext>
                  </a:extLst>
                </a:gridCol>
              </a:tblGrid>
              <a:tr h="4383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11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内容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9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令和７年</a:t>
                      </a:r>
                      <a:endParaRPr kumimoji="1" lang="en-US" altLang="ja-JP" sz="9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11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r>
                        <a:rPr kumimoji="1" lang="ja-JP" altLang="en-US" sz="11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11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r>
                        <a:rPr kumimoji="1" lang="ja-JP" altLang="en-US" sz="11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11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</a:t>
                      </a:r>
                      <a:r>
                        <a:rPr kumimoji="1" lang="ja-JP" altLang="en-US" sz="11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11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  <a:r>
                        <a:rPr kumimoji="1" lang="ja-JP" altLang="en-US" sz="11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11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11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11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  <a:r>
                        <a:rPr kumimoji="1" lang="ja-JP" altLang="en-US" sz="11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11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  <a:r>
                        <a:rPr kumimoji="1" lang="ja-JP" altLang="en-US" sz="11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9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令和</a:t>
                      </a:r>
                      <a:r>
                        <a:rPr kumimoji="1" lang="en-US" altLang="ja-JP" sz="9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  <a:r>
                        <a:rPr kumimoji="1" lang="ja-JP" altLang="en-US" sz="9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endParaRPr kumimoji="1" lang="en-US" altLang="ja-JP" sz="9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11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1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11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11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11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11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3250891"/>
                  </a:ext>
                </a:extLst>
              </a:tr>
              <a:tr h="1260000">
                <a:tc>
                  <a:txBody>
                    <a:bodyPr/>
                    <a:lstStyle/>
                    <a:p>
                      <a:pPr algn="l"/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6554709"/>
                  </a:ext>
                </a:extLst>
              </a:tr>
              <a:tr h="1260000">
                <a:tc>
                  <a:txBody>
                    <a:bodyPr/>
                    <a:lstStyle/>
                    <a:p>
                      <a:pPr algn="l"/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3244719"/>
                  </a:ext>
                </a:extLst>
              </a:tr>
              <a:tr h="1260000">
                <a:tc>
                  <a:txBody>
                    <a:bodyPr/>
                    <a:lstStyle/>
                    <a:p>
                      <a:pPr algn="l"/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191454"/>
                  </a:ext>
                </a:extLst>
              </a:tr>
              <a:tr h="1260000">
                <a:tc>
                  <a:txBody>
                    <a:bodyPr/>
                    <a:lstStyle/>
                    <a:p>
                      <a:pPr algn="l"/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62449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9241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9FDB6EE-08B9-42DB-8039-F45D71FB3CF5}"/>
              </a:ext>
            </a:extLst>
          </p:cNvPr>
          <p:cNvSpPr/>
          <p:nvPr/>
        </p:nvSpPr>
        <p:spPr>
          <a:xfrm>
            <a:off x="0" y="0"/>
            <a:ext cx="9906000" cy="4508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５　長期事業スケジュール（最低３年間）の事業計画、経営シミュレーション</a:t>
            </a:r>
          </a:p>
        </p:txBody>
      </p:sp>
      <p:sp>
        <p:nvSpPr>
          <p:cNvPr id="7" name="スライド番号プレースホルダー 2">
            <a:extLst>
              <a:ext uri="{FF2B5EF4-FFF2-40B4-BE49-F238E27FC236}">
                <a16:creationId xmlns:a16="http://schemas.microsoft.com/office/drawing/2014/main" id="{7DF51B5F-693B-49F9-99DF-FADED1A8A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86900" y="48181"/>
            <a:ext cx="360000" cy="360000"/>
          </a:xfrm>
          <a:solidFill>
            <a:schemeClr val="bg1"/>
          </a:solidFill>
          <a:ln>
            <a:noFill/>
          </a:ln>
        </p:spPr>
        <p:txBody>
          <a:bodyPr/>
          <a:lstStyle/>
          <a:p>
            <a:pPr algn="ctr">
              <a:defRPr/>
            </a:pPr>
            <a:fld id="{ED70751B-34C4-41F7-9A42-B8AF8614956A}" type="slidenum">
              <a:rPr lang="en-US" altLang="ja-JP" sz="110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pPr algn="ctr">
                <a:defRPr/>
              </a:pPr>
              <a:t>7</a:t>
            </a:fld>
            <a:endParaRPr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D4A07BC-9C2C-4671-8253-8B9F9D949F90}"/>
              </a:ext>
            </a:extLst>
          </p:cNvPr>
          <p:cNvSpPr txBox="1"/>
          <p:nvPr/>
        </p:nvSpPr>
        <p:spPr>
          <a:xfrm>
            <a:off x="283800" y="613975"/>
            <a:ext cx="9563100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最低３年間の事業計画</a:t>
            </a:r>
          </a:p>
        </p:txBody>
      </p:sp>
      <p:graphicFrame>
        <p:nvGraphicFramePr>
          <p:cNvPr id="10" name="表 9">
            <a:extLst>
              <a:ext uri="{FF2B5EF4-FFF2-40B4-BE49-F238E27FC236}">
                <a16:creationId xmlns:a16="http://schemas.microsoft.com/office/drawing/2014/main" id="{5D32E2C3-DB04-42D9-A2AD-B0F77CC506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4812610"/>
              </p:ext>
            </p:extLst>
          </p:nvPr>
        </p:nvGraphicFramePr>
        <p:xfrm>
          <a:off x="334600" y="965828"/>
          <a:ext cx="9180002" cy="27780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5510">
                  <a:extLst>
                    <a:ext uri="{9D8B030D-6E8A-4147-A177-3AD203B41FA5}">
                      <a16:colId xmlns:a16="http://schemas.microsoft.com/office/drawing/2014/main" val="2888364897"/>
                    </a:ext>
                  </a:extLst>
                </a:gridCol>
                <a:gridCol w="749388">
                  <a:extLst>
                    <a:ext uri="{9D8B030D-6E8A-4147-A177-3AD203B41FA5}">
                      <a16:colId xmlns:a16="http://schemas.microsoft.com/office/drawing/2014/main" val="261771326"/>
                    </a:ext>
                  </a:extLst>
                </a:gridCol>
                <a:gridCol w="749388">
                  <a:extLst>
                    <a:ext uri="{9D8B030D-6E8A-4147-A177-3AD203B41FA5}">
                      <a16:colId xmlns:a16="http://schemas.microsoft.com/office/drawing/2014/main" val="81207215"/>
                    </a:ext>
                  </a:extLst>
                </a:gridCol>
                <a:gridCol w="749388">
                  <a:extLst>
                    <a:ext uri="{9D8B030D-6E8A-4147-A177-3AD203B41FA5}">
                      <a16:colId xmlns:a16="http://schemas.microsoft.com/office/drawing/2014/main" val="3874077877"/>
                    </a:ext>
                  </a:extLst>
                </a:gridCol>
                <a:gridCol w="749388">
                  <a:extLst>
                    <a:ext uri="{9D8B030D-6E8A-4147-A177-3AD203B41FA5}">
                      <a16:colId xmlns:a16="http://schemas.microsoft.com/office/drawing/2014/main" val="2742046244"/>
                    </a:ext>
                  </a:extLst>
                </a:gridCol>
                <a:gridCol w="749388">
                  <a:extLst>
                    <a:ext uri="{9D8B030D-6E8A-4147-A177-3AD203B41FA5}">
                      <a16:colId xmlns:a16="http://schemas.microsoft.com/office/drawing/2014/main" val="4217209351"/>
                    </a:ext>
                  </a:extLst>
                </a:gridCol>
                <a:gridCol w="749388">
                  <a:extLst>
                    <a:ext uri="{9D8B030D-6E8A-4147-A177-3AD203B41FA5}">
                      <a16:colId xmlns:a16="http://schemas.microsoft.com/office/drawing/2014/main" val="3697798400"/>
                    </a:ext>
                  </a:extLst>
                </a:gridCol>
                <a:gridCol w="749388">
                  <a:extLst>
                    <a:ext uri="{9D8B030D-6E8A-4147-A177-3AD203B41FA5}">
                      <a16:colId xmlns:a16="http://schemas.microsoft.com/office/drawing/2014/main" val="4245973621"/>
                    </a:ext>
                  </a:extLst>
                </a:gridCol>
                <a:gridCol w="749388">
                  <a:extLst>
                    <a:ext uri="{9D8B030D-6E8A-4147-A177-3AD203B41FA5}">
                      <a16:colId xmlns:a16="http://schemas.microsoft.com/office/drawing/2014/main" val="2544398672"/>
                    </a:ext>
                  </a:extLst>
                </a:gridCol>
                <a:gridCol w="749388">
                  <a:extLst>
                    <a:ext uri="{9D8B030D-6E8A-4147-A177-3AD203B41FA5}">
                      <a16:colId xmlns:a16="http://schemas.microsoft.com/office/drawing/2014/main" val="2893269012"/>
                    </a:ext>
                  </a:extLst>
                </a:gridCol>
              </a:tblGrid>
              <a:tr h="39535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11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内容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9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令和</a:t>
                      </a:r>
                      <a:r>
                        <a:rPr kumimoji="1" lang="en-US" altLang="ja-JP" sz="9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r>
                        <a:rPr kumimoji="1" lang="ja-JP" altLang="en-US" sz="9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endParaRPr kumimoji="1" lang="en-US" altLang="ja-JP" sz="9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11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r>
                        <a:rPr kumimoji="1" lang="ja-JP" altLang="en-US" sz="11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11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  <a:r>
                        <a:rPr kumimoji="1" lang="ja-JP" altLang="en-US" sz="11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11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11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11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令和</a:t>
                      </a:r>
                      <a:r>
                        <a:rPr kumimoji="1" lang="en-US" altLang="ja-JP" sz="11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r>
                        <a:rPr kumimoji="1" lang="ja-JP" altLang="en-US" sz="11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endParaRPr kumimoji="1" lang="en-US" altLang="ja-JP" sz="11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11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r>
                        <a:rPr kumimoji="1" lang="ja-JP" altLang="en-US" sz="11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11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  <a:r>
                        <a:rPr kumimoji="1" lang="ja-JP" altLang="en-US" sz="11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11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11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11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令和</a:t>
                      </a:r>
                      <a:r>
                        <a:rPr kumimoji="1" lang="en-US" altLang="ja-JP" sz="11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</a:t>
                      </a:r>
                      <a:r>
                        <a:rPr kumimoji="1" lang="ja-JP" altLang="en-US" sz="11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endParaRPr kumimoji="1" lang="en-US" altLang="ja-JP" sz="11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11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r>
                        <a:rPr kumimoji="1" lang="ja-JP" altLang="en-US" sz="11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11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  <a:r>
                        <a:rPr kumimoji="1" lang="ja-JP" altLang="en-US" sz="11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11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11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3250891"/>
                  </a:ext>
                </a:extLst>
              </a:tr>
              <a:tr h="587837">
                <a:tc>
                  <a:txBody>
                    <a:bodyPr/>
                    <a:lstStyle/>
                    <a:p>
                      <a:pPr algn="l"/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6554709"/>
                  </a:ext>
                </a:extLst>
              </a:tr>
              <a:tr h="587837">
                <a:tc>
                  <a:txBody>
                    <a:bodyPr/>
                    <a:lstStyle/>
                    <a:p>
                      <a:pPr algn="l"/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3244719"/>
                  </a:ext>
                </a:extLst>
              </a:tr>
              <a:tr h="587837">
                <a:tc>
                  <a:txBody>
                    <a:bodyPr/>
                    <a:lstStyle/>
                    <a:p>
                      <a:pPr algn="l"/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191454"/>
                  </a:ext>
                </a:extLst>
              </a:tr>
              <a:tr h="587837">
                <a:tc>
                  <a:txBody>
                    <a:bodyPr/>
                    <a:lstStyle/>
                    <a:p>
                      <a:pPr algn="l"/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6244912"/>
                  </a:ext>
                </a:extLst>
              </a:tr>
            </a:tbl>
          </a:graphicData>
        </a:graphic>
      </p:graphicFrame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12AD9F9-FD02-4BC1-A36C-E6DA3824FE39}"/>
              </a:ext>
            </a:extLst>
          </p:cNvPr>
          <p:cNvSpPr txBox="1"/>
          <p:nvPr/>
        </p:nvSpPr>
        <p:spPr>
          <a:xfrm>
            <a:off x="283800" y="3912082"/>
            <a:ext cx="9563100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最低３年間の経営シミュレーション　</a:t>
            </a:r>
            <a:endParaRPr kumimoji="1" lang="ja-JP" altLang="en-US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2" name="表 11">
            <a:extLst>
              <a:ext uri="{FF2B5EF4-FFF2-40B4-BE49-F238E27FC236}">
                <a16:creationId xmlns:a16="http://schemas.microsoft.com/office/drawing/2014/main" id="{F3DCE4FE-4CE6-4D9D-A217-79F39F9EF0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8503576"/>
              </p:ext>
            </p:extLst>
          </p:nvPr>
        </p:nvGraphicFramePr>
        <p:xfrm>
          <a:off x="363000" y="4357267"/>
          <a:ext cx="9180000" cy="15755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80000">
                  <a:extLst>
                    <a:ext uri="{9D8B030D-6E8A-4147-A177-3AD203B41FA5}">
                      <a16:colId xmlns:a16="http://schemas.microsoft.com/office/drawing/2014/main" val="2888364897"/>
                    </a:ext>
                  </a:extLst>
                </a:gridCol>
              </a:tblGrid>
              <a:tr h="1575518">
                <a:tc>
                  <a:txBody>
                    <a:bodyPr/>
                    <a:lstStyle/>
                    <a:p>
                      <a:pPr algn="ctr"/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32508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8792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9FDB6EE-08B9-42DB-8039-F45D71FB3CF5}"/>
              </a:ext>
            </a:extLst>
          </p:cNvPr>
          <p:cNvSpPr/>
          <p:nvPr/>
        </p:nvSpPr>
        <p:spPr>
          <a:xfrm>
            <a:off x="0" y="0"/>
            <a:ext cx="9906000" cy="4508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６　審査基準への適合性（</a:t>
            </a:r>
            <a:r>
              <a:rPr kumimoji="1" lang="en-US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1/2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</a:p>
        </p:txBody>
      </p:sp>
      <p:sp>
        <p:nvSpPr>
          <p:cNvPr id="7" name="スライド番号プレースホルダー 2">
            <a:extLst>
              <a:ext uri="{FF2B5EF4-FFF2-40B4-BE49-F238E27FC236}">
                <a16:creationId xmlns:a16="http://schemas.microsoft.com/office/drawing/2014/main" id="{7DF51B5F-693B-49F9-99DF-FADED1A8A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86900" y="48181"/>
            <a:ext cx="360000" cy="360000"/>
          </a:xfrm>
          <a:solidFill>
            <a:schemeClr val="bg1"/>
          </a:solidFill>
          <a:ln>
            <a:noFill/>
          </a:ln>
        </p:spPr>
        <p:txBody>
          <a:bodyPr/>
          <a:lstStyle/>
          <a:p>
            <a:pPr algn="ctr">
              <a:defRPr/>
            </a:pPr>
            <a:fld id="{ED70751B-34C4-41F7-9A42-B8AF8614956A}" type="slidenum">
              <a:rPr lang="en-US" altLang="ja-JP" sz="110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pPr algn="ctr">
                <a:defRPr/>
              </a:pPr>
              <a:t>8</a:t>
            </a:fld>
            <a:endParaRPr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3C4BFAA-EEB0-4E08-B4D6-ECBDB1F795B9}"/>
              </a:ext>
            </a:extLst>
          </p:cNvPr>
          <p:cNvSpPr txBox="1"/>
          <p:nvPr/>
        </p:nvSpPr>
        <p:spPr>
          <a:xfrm>
            <a:off x="171450" y="448513"/>
            <a:ext cx="9563100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※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各評価項目、評価の視点に対するアピールポイントを記載すること。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※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各項目のテキストボックスを拡大し、複数ページにわたって記載しても構わない。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※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全体を通して、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提案内容が、「ながはまゼロカーボンビジョン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2050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」に即したものとなっているか確認してください。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長浜市</a:t>
            </a:r>
            <a:r>
              <a:rPr kumimoji="1" lang="en-US" altLang="ja-JP" sz="12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HP】https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://www.city.nagahama.lg.jp/0000012175.html</a:t>
            </a:r>
          </a:p>
        </p:txBody>
      </p:sp>
      <p:grpSp>
        <p:nvGrpSpPr>
          <p:cNvPr id="6" name="グループ化 3">
            <a:extLst>
              <a:ext uri="{FF2B5EF4-FFF2-40B4-BE49-F238E27FC236}">
                <a16:creationId xmlns:a16="http://schemas.microsoft.com/office/drawing/2014/main" id="{3EB58639-0A56-4F57-A59F-31E362BE57D9}"/>
              </a:ext>
            </a:extLst>
          </p:cNvPr>
          <p:cNvGrpSpPr>
            <a:grpSpLocks/>
          </p:cNvGrpSpPr>
          <p:nvPr/>
        </p:nvGrpSpPr>
        <p:grpSpPr bwMode="auto">
          <a:xfrm>
            <a:off x="488950" y="1455181"/>
            <a:ext cx="8928100" cy="479301"/>
            <a:chOff x="471488" y="4246563"/>
            <a:chExt cx="8928099" cy="1024302"/>
          </a:xfrm>
        </p:grpSpPr>
        <p:sp>
          <p:nvSpPr>
            <p:cNvPr id="10" name="正方形/長方形 108">
              <a:extLst>
                <a:ext uri="{FF2B5EF4-FFF2-40B4-BE49-F238E27FC236}">
                  <a16:creationId xmlns:a16="http://schemas.microsoft.com/office/drawing/2014/main" id="{B5482F99-BE00-4E39-B9BB-C5EBF226E3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1488" y="4246563"/>
              <a:ext cx="1452392" cy="1024302"/>
            </a:xfrm>
            <a:prstGeom prst="rect">
              <a:avLst/>
            </a:prstGeom>
            <a:solidFill>
              <a:srgbClr val="FF3399"/>
            </a:solidFill>
            <a:ln w="9525" algn="ctr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36000" rIns="36000" bIns="36000" anchor="ctr"/>
            <a:lstStyle>
              <a:lvl1pPr defTabSz="4572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defTabSz="4572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defTabSz="4572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defTabSz="4572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defTabSz="4572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Aft>
                  <a:spcPts val="400"/>
                </a:spcAft>
                <a:buSzPct val="100000"/>
              </a:pPr>
              <a:r>
                <a:rPr kumimoji="1" lang="ja-JP" altLang="en-US" sz="1200" b="1" dirty="0">
                  <a:solidFill>
                    <a:srgbClr val="FFFFFF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地域性の理解</a:t>
              </a:r>
              <a:endParaRPr kumimoji="1" lang="en-US" altLang="ja-JP" sz="1200" b="1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1" name="正方形/長方形 121">
              <a:extLst>
                <a:ext uri="{FF2B5EF4-FFF2-40B4-BE49-F238E27FC236}">
                  <a16:creationId xmlns:a16="http://schemas.microsoft.com/office/drawing/2014/main" id="{3FB1119E-A202-412A-8036-7A42248F1B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3880" y="4246563"/>
              <a:ext cx="7475707" cy="102430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36000" rIns="36000" bIns="3600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>
                <a:spcAft>
                  <a:spcPts val="400"/>
                </a:spcAft>
                <a:buSzPct val="100000"/>
              </a:pPr>
              <a:r>
                <a:rPr kumimoji="1"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提案内容が、長浜市の地域特性に即したものとなっているか</a:t>
              </a:r>
              <a:endPara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aphicFrame>
        <p:nvGraphicFramePr>
          <p:cNvPr id="13" name="表 12">
            <a:extLst>
              <a:ext uri="{FF2B5EF4-FFF2-40B4-BE49-F238E27FC236}">
                <a16:creationId xmlns:a16="http://schemas.microsoft.com/office/drawing/2014/main" id="{97CCB13E-803F-44B8-BE42-3615E0D5B4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927817"/>
              </p:ext>
            </p:extLst>
          </p:nvPr>
        </p:nvGraphicFramePr>
        <p:xfrm>
          <a:off x="488950" y="1934484"/>
          <a:ext cx="8928100" cy="18497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28100">
                  <a:extLst>
                    <a:ext uri="{9D8B030D-6E8A-4147-A177-3AD203B41FA5}">
                      <a16:colId xmlns:a16="http://schemas.microsoft.com/office/drawing/2014/main" val="2888364897"/>
                    </a:ext>
                  </a:extLst>
                </a:gridCol>
              </a:tblGrid>
              <a:tr h="1849726">
                <a:tc>
                  <a:txBody>
                    <a:bodyPr/>
                    <a:lstStyle/>
                    <a:p>
                      <a:pPr algn="l"/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3250891"/>
                  </a:ext>
                </a:extLst>
              </a:tr>
            </a:tbl>
          </a:graphicData>
        </a:graphic>
      </p:graphicFrame>
      <p:grpSp>
        <p:nvGrpSpPr>
          <p:cNvPr id="14" name="グループ化 3">
            <a:extLst>
              <a:ext uri="{FF2B5EF4-FFF2-40B4-BE49-F238E27FC236}">
                <a16:creationId xmlns:a16="http://schemas.microsoft.com/office/drawing/2014/main" id="{AEE1ACDE-7ED3-44FC-88C5-ABD9357408CC}"/>
              </a:ext>
            </a:extLst>
          </p:cNvPr>
          <p:cNvGrpSpPr>
            <a:grpSpLocks/>
          </p:cNvGrpSpPr>
          <p:nvPr/>
        </p:nvGrpSpPr>
        <p:grpSpPr bwMode="auto">
          <a:xfrm>
            <a:off x="488950" y="4140200"/>
            <a:ext cx="8997950" cy="558409"/>
            <a:chOff x="471488" y="4222725"/>
            <a:chExt cx="8997949" cy="1048140"/>
          </a:xfrm>
        </p:grpSpPr>
        <p:sp>
          <p:nvSpPr>
            <p:cNvPr id="15" name="正方形/長方形 108">
              <a:extLst>
                <a:ext uri="{FF2B5EF4-FFF2-40B4-BE49-F238E27FC236}">
                  <a16:creationId xmlns:a16="http://schemas.microsoft.com/office/drawing/2014/main" id="{8D7E93CF-3478-412A-9F56-C452E43E46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1488" y="4246563"/>
              <a:ext cx="1452392" cy="1024302"/>
            </a:xfrm>
            <a:prstGeom prst="rect">
              <a:avLst/>
            </a:prstGeom>
            <a:solidFill>
              <a:srgbClr val="FF3399"/>
            </a:solidFill>
            <a:ln w="9525" algn="ctr">
              <a:solidFill>
                <a:srgbClr val="FF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36000" rIns="36000" bIns="36000" anchor="ctr"/>
            <a:lstStyle>
              <a:lvl1pPr defTabSz="4572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defTabSz="4572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defTabSz="4572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defTabSz="4572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defTabSz="4572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Aft>
                  <a:spcPts val="400"/>
                </a:spcAft>
                <a:buSzPct val="100000"/>
              </a:pPr>
              <a:r>
                <a:rPr kumimoji="1" lang="ja-JP" altLang="en-US" sz="1200" b="1" dirty="0">
                  <a:solidFill>
                    <a:srgbClr val="FFFFFF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オリジナリティ</a:t>
              </a:r>
              <a:endParaRPr kumimoji="1" lang="en-US" altLang="ja-JP" sz="1200" b="1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7" name="正方形/長方形 121">
              <a:extLst>
                <a:ext uri="{FF2B5EF4-FFF2-40B4-BE49-F238E27FC236}">
                  <a16:creationId xmlns:a16="http://schemas.microsoft.com/office/drawing/2014/main" id="{E8783CDF-58CC-449D-9642-1DCAA17416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3730" y="4222725"/>
              <a:ext cx="7475707" cy="102430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36000" rIns="36000" bIns="3600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>
                <a:spcAft>
                  <a:spcPts val="400"/>
                </a:spcAft>
                <a:buSzPct val="100000"/>
              </a:pPr>
              <a:r>
                <a:rPr kumimoji="1"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オリジナリティのある提案であるか</a:t>
              </a:r>
              <a:endPara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aphicFrame>
        <p:nvGraphicFramePr>
          <p:cNvPr id="18" name="表 17">
            <a:extLst>
              <a:ext uri="{FF2B5EF4-FFF2-40B4-BE49-F238E27FC236}">
                <a16:creationId xmlns:a16="http://schemas.microsoft.com/office/drawing/2014/main" id="{A2DE98A1-6516-4BEB-9CE0-F8E83D3ABD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1048829"/>
              </p:ext>
            </p:extLst>
          </p:nvPr>
        </p:nvGraphicFramePr>
        <p:xfrm>
          <a:off x="488950" y="4698609"/>
          <a:ext cx="8928100" cy="19596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28100">
                  <a:extLst>
                    <a:ext uri="{9D8B030D-6E8A-4147-A177-3AD203B41FA5}">
                      <a16:colId xmlns:a16="http://schemas.microsoft.com/office/drawing/2014/main" val="2888364897"/>
                    </a:ext>
                  </a:extLst>
                </a:gridCol>
              </a:tblGrid>
              <a:tr h="1959631">
                <a:tc>
                  <a:txBody>
                    <a:bodyPr/>
                    <a:lstStyle/>
                    <a:p>
                      <a:pPr algn="l"/>
                      <a:endParaRPr kumimoji="1" lang="en-US" altLang="ja-JP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32508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52577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9FDB6EE-08B9-42DB-8039-F45D71FB3CF5}"/>
              </a:ext>
            </a:extLst>
          </p:cNvPr>
          <p:cNvSpPr/>
          <p:nvPr/>
        </p:nvSpPr>
        <p:spPr>
          <a:xfrm>
            <a:off x="0" y="0"/>
            <a:ext cx="9906000" cy="4508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６　審査基準への適合性（</a:t>
            </a:r>
            <a:r>
              <a:rPr kumimoji="1" lang="en-US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1/2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</a:p>
        </p:txBody>
      </p:sp>
      <p:sp>
        <p:nvSpPr>
          <p:cNvPr id="7" name="スライド番号プレースホルダー 2">
            <a:extLst>
              <a:ext uri="{FF2B5EF4-FFF2-40B4-BE49-F238E27FC236}">
                <a16:creationId xmlns:a16="http://schemas.microsoft.com/office/drawing/2014/main" id="{7DF51B5F-693B-49F9-99DF-FADED1A8A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86900" y="48181"/>
            <a:ext cx="360000" cy="360000"/>
          </a:xfrm>
          <a:solidFill>
            <a:schemeClr val="bg1"/>
          </a:solidFill>
          <a:ln>
            <a:noFill/>
          </a:ln>
        </p:spPr>
        <p:txBody>
          <a:bodyPr/>
          <a:lstStyle/>
          <a:p>
            <a:pPr algn="ctr">
              <a:defRPr/>
            </a:pPr>
            <a:fld id="{ED70751B-34C4-41F7-9A42-B8AF8614956A}" type="slidenum">
              <a:rPr lang="en-US" altLang="ja-JP" sz="110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pPr algn="ctr">
                <a:defRPr/>
              </a:pPr>
              <a:t>9</a:t>
            </a:fld>
            <a:endParaRPr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3C4BFAA-EEB0-4E08-B4D6-ECBDB1F795B9}"/>
              </a:ext>
            </a:extLst>
          </p:cNvPr>
          <p:cNvSpPr txBox="1"/>
          <p:nvPr/>
        </p:nvSpPr>
        <p:spPr>
          <a:xfrm>
            <a:off x="171450" y="448513"/>
            <a:ext cx="9563100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※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各評価項目、評価の視点に対するアピールポイントを記載すること。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※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各項目のテキストボックスを拡大し、複数ページにわたって記載しても構わない。</a:t>
            </a:r>
          </a:p>
        </p:txBody>
      </p:sp>
      <p:grpSp>
        <p:nvGrpSpPr>
          <p:cNvPr id="6" name="グループ化 3">
            <a:extLst>
              <a:ext uri="{FF2B5EF4-FFF2-40B4-BE49-F238E27FC236}">
                <a16:creationId xmlns:a16="http://schemas.microsoft.com/office/drawing/2014/main" id="{3EB58639-0A56-4F57-A59F-31E362BE57D9}"/>
              </a:ext>
            </a:extLst>
          </p:cNvPr>
          <p:cNvGrpSpPr>
            <a:grpSpLocks/>
          </p:cNvGrpSpPr>
          <p:nvPr/>
        </p:nvGrpSpPr>
        <p:grpSpPr bwMode="auto">
          <a:xfrm>
            <a:off x="488950" y="1085851"/>
            <a:ext cx="8928100" cy="848632"/>
            <a:chOff x="471488" y="4246563"/>
            <a:chExt cx="8928099" cy="1024302"/>
          </a:xfrm>
        </p:grpSpPr>
        <p:sp>
          <p:nvSpPr>
            <p:cNvPr id="10" name="正方形/長方形 108">
              <a:extLst>
                <a:ext uri="{FF2B5EF4-FFF2-40B4-BE49-F238E27FC236}">
                  <a16:creationId xmlns:a16="http://schemas.microsoft.com/office/drawing/2014/main" id="{B5482F99-BE00-4E39-B9BB-C5EBF226E3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1488" y="4246563"/>
              <a:ext cx="1452392" cy="1024302"/>
            </a:xfrm>
            <a:prstGeom prst="rect">
              <a:avLst/>
            </a:prstGeom>
            <a:solidFill>
              <a:srgbClr val="FF3399"/>
            </a:solidFill>
            <a:ln w="9525" algn="ctr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36000" rIns="36000" bIns="36000" anchor="ctr"/>
            <a:lstStyle>
              <a:lvl1pPr defTabSz="4572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defTabSz="4572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defTabSz="4572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defTabSz="4572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defTabSz="4572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>
                <a:spcAft>
                  <a:spcPts val="400"/>
                </a:spcAft>
                <a:buSzPct val="100000"/>
              </a:pPr>
              <a:r>
                <a:rPr kumimoji="1" lang="ja-JP" altLang="en-US" sz="1200" b="1" dirty="0">
                  <a:solidFill>
                    <a:srgbClr val="FFFFFF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提案力</a:t>
              </a:r>
              <a:endParaRPr kumimoji="1" lang="en-US" altLang="ja-JP" sz="1200" b="1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>
                <a:spcAft>
                  <a:spcPts val="400"/>
                </a:spcAft>
                <a:buSzPct val="100000"/>
              </a:pPr>
              <a:r>
                <a:rPr kumimoji="1" lang="ja-JP" altLang="en-US" sz="1200" b="1" dirty="0">
                  <a:solidFill>
                    <a:srgbClr val="FFFFFF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（地域の課題解決）</a:t>
              </a:r>
              <a:endParaRPr kumimoji="1" lang="en-US" altLang="ja-JP" sz="1200" b="1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1" name="正方形/長方形 121">
              <a:extLst>
                <a:ext uri="{FF2B5EF4-FFF2-40B4-BE49-F238E27FC236}">
                  <a16:creationId xmlns:a16="http://schemas.microsoft.com/office/drawing/2014/main" id="{3FB1119E-A202-412A-8036-7A42248F1B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3880" y="4246563"/>
              <a:ext cx="7475707" cy="102430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36000" rIns="36000" bIns="3600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>
                <a:spcAft>
                  <a:spcPts val="400"/>
                </a:spcAft>
                <a:buSzPct val="100000"/>
              </a:pPr>
              <a:r>
                <a:rPr kumimoji="1"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提案内容が地域課題の解決につながるものであるかどうか</a:t>
              </a:r>
            </a:p>
          </p:txBody>
        </p:sp>
      </p:grpSp>
      <p:graphicFrame>
        <p:nvGraphicFramePr>
          <p:cNvPr id="13" name="表 12">
            <a:extLst>
              <a:ext uri="{FF2B5EF4-FFF2-40B4-BE49-F238E27FC236}">
                <a16:creationId xmlns:a16="http://schemas.microsoft.com/office/drawing/2014/main" id="{97CCB13E-803F-44B8-BE42-3615E0D5B4DA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88950" y="1934484"/>
          <a:ext cx="8928100" cy="18497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28100">
                  <a:extLst>
                    <a:ext uri="{9D8B030D-6E8A-4147-A177-3AD203B41FA5}">
                      <a16:colId xmlns:a16="http://schemas.microsoft.com/office/drawing/2014/main" val="2888364897"/>
                    </a:ext>
                  </a:extLst>
                </a:gridCol>
              </a:tblGrid>
              <a:tr h="1849726">
                <a:tc>
                  <a:txBody>
                    <a:bodyPr/>
                    <a:lstStyle/>
                    <a:p>
                      <a:pPr algn="l"/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3250891"/>
                  </a:ext>
                </a:extLst>
              </a:tr>
            </a:tbl>
          </a:graphicData>
        </a:graphic>
      </p:graphicFrame>
      <p:grpSp>
        <p:nvGrpSpPr>
          <p:cNvPr id="14" name="グループ化 3">
            <a:extLst>
              <a:ext uri="{FF2B5EF4-FFF2-40B4-BE49-F238E27FC236}">
                <a16:creationId xmlns:a16="http://schemas.microsoft.com/office/drawing/2014/main" id="{AEE1ACDE-7ED3-44FC-88C5-ABD9357408CC}"/>
              </a:ext>
            </a:extLst>
          </p:cNvPr>
          <p:cNvGrpSpPr>
            <a:grpSpLocks/>
          </p:cNvGrpSpPr>
          <p:nvPr/>
        </p:nvGrpSpPr>
        <p:grpSpPr bwMode="auto">
          <a:xfrm>
            <a:off x="488950" y="3959882"/>
            <a:ext cx="8928100" cy="738727"/>
            <a:chOff x="471488" y="4246563"/>
            <a:chExt cx="8928099" cy="1024302"/>
          </a:xfrm>
        </p:grpSpPr>
        <p:sp>
          <p:nvSpPr>
            <p:cNvPr id="15" name="正方形/長方形 108">
              <a:extLst>
                <a:ext uri="{FF2B5EF4-FFF2-40B4-BE49-F238E27FC236}">
                  <a16:creationId xmlns:a16="http://schemas.microsoft.com/office/drawing/2014/main" id="{8D7E93CF-3478-412A-9F56-C452E43E46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1488" y="4246563"/>
              <a:ext cx="1452392" cy="1024302"/>
            </a:xfrm>
            <a:prstGeom prst="rect">
              <a:avLst/>
            </a:prstGeom>
            <a:solidFill>
              <a:srgbClr val="FF3399"/>
            </a:solidFill>
            <a:ln w="9525" algn="ctr">
              <a:solidFill>
                <a:srgbClr val="FF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36000" rIns="36000" bIns="36000" anchor="ctr"/>
            <a:lstStyle>
              <a:lvl1pPr defTabSz="4572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defTabSz="4572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defTabSz="4572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defTabSz="4572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defTabSz="4572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>
                <a:spcAft>
                  <a:spcPts val="400"/>
                </a:spcAft>
                <a:buSzPct val="100000"/>
              </a:pPr>
              <a:r>
                <a:rPr kumimoji="1" lang="ja-JP" altLang="en-US" sz="1400" b="1" dirty="0">
                  <a:solidFill>
                    <a:srgbClr val="FFFFFF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提案力</a:t>
              </a:r>
              <a:endParaRPr kumimoji="1" lang="en-US" altLang="ja-JP" sz="1400" b="1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>
                <a:spcAft>
                  <a:spcPts val="400"/>
                </a:spcAft>
                <a:buSzPct val="100000"/>
              </a:pPr>
              <a:r>
                <a:rPr kumimoji="1" lang="ja-JP" altLang="en-US" sz="1200" b="1" dirty="0">
                  <a:solidFill>
                    <a:srgbClr val="FFFFFF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（地域脱炭素化の推進）</a:t>
              </a:r>
              <a:endParaRPr kumimoji="1" lang="en-US" altLang="ja-JP" sz="1200" b="1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7" name="正方形/長方形 121">
              <a:extLst>
                <a:ext uri="{FF2B5EF4-FFF2-40B4-BE49-F238E27FC236}">
                  <a16:creationId xmlns:a16="http://schemas.microsoft.com/office/drawing/2014/main" id="{E8783CDF-58CC-449D-9642-1DCAA17416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3880" y="4246563"/>
              <a:ext cx="7475707" cy="102430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36000" rIns="36000" bIns="3600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>
                <a:spcAft>
                  <a:spcPts val="400"/>
                </a:spcAft>
                <a:buSzPct val="100000"/>
              </a:pPr>
              <a:r>
                <a:rPr kumimoji="1"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提案内容が</a:t>
              </a:r>
              <a:r>
                <a:rPr kumimoji="1" lang="en-US" altLang="ja-JP" sz="12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CO</a:t>
              </a:r>
              <a:r>
                <a:rPr kumimoji="1"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２の排出量の削減につながる事業であるか</a:t>
              </a:r>
            </a:p>
          </p:txBody>
        </p:sp>
      </p:grpSp>
      <p:graphicFrame>
        <p:nvGraphicFramePr>
          <p:cNvPr id="18" name="表 17">
            <a:extLst>
              <a:ext uri="{FF2B5EF4-FFF2-40B4-BE49-F238E27FC236}">
                <a16:creationId xmlns:a16="http://schemas.microsoft.com/office/drawing/2014/main" id="{A2DE98A1-6516-4BEB-9CE0-F8E83D3ABD16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88950" y="4698609"/>
          <a:ext cx="8928100" cy="19596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28100">
                  <a:extLst>
                    <a:ext uri="{9D8B030D-6E8A-4147-A177-3AD203B41FA5}">
                      <a16:colId xmlns:a16="http://schemas.microsoft.com/office/drawing/2014/main" val="2888364897"/>
                    </a:ext>
                  </a:extLst>
                </a:gridCol>
              </a:tblGrid>
              <a:tr h="1959631">
                <a:tc>
                  <a:txBody>
                    <a:bodyPr/>
                    <a:lstStyle/>
                    <a:p>
                      <a:pPr algn="l"/>
                      <a:endParaRPr kumimoji="1" lang="en-US" altLang="ja-JP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32508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6529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740</TotalTime>
  <Words>683</Words>
  <Application>Microsoft Office PowerPoint</Application>
  <PresentationFormat>A4 210 x 297 mm</PresentationFormat>
  <Paragraphs>114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8" baseType="lpstr"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今井 伝憲</dc:creator>
  <cp:lastModifiedBy>菅谷 和宏</cp:lastModifiedBy>
  <cp:revision>71</cp:revision>
  <cp:lastPrinted>2024-04-14T23:12:04Z</cp:lastPrinted>
  <dcterms:created xsi:type="dcterms:W3CDTF">2023-02-24T05:51:49Z</dcterms:created>
  <dcterms:modified xsi:type="dcterms:W3CDTF">2025-04-15T09:14:24Z</dcterms:modified>
</cp:coreProperties>
</file>