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8" r:id="rId3"/>
    <p:sldId id="270" r:id="rId4"/>
    <p:sldId id="260" r:id="rId5"/>
    <p:sldId id="263" r:id="rId6"/>
    <p:sldId id="264" r:id="rId7"/>
    <p:sldId id="273" r:id="rId8"/>
    <p:sldId id="267" r:id="rId9"/>
    <p:sldId id="271" r:id="rId10"/>
    <p:sldId id="268" r:id="rId11"/>
    <p:sldId id="272" r:id="rId12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418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732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336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33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859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640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72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6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028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5936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08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B99FF-36A2-4650-BFFF-8D7B492347AE}" type="datetimeFigureOut">
              <a:rPr kumimoji="1" lang="ja-JP" altLang="en-US" smtClean="0"/>
              <a:t>2025/4/15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691F0-DF03-4FB3-9ABA-8075454393F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957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9D1B7F0-51C2-4B95-A12A-B5CD3A2ED6A7}"/>
              </a:ext>
            </a:extLst>
          </p:cNvPr>
          <p:cNvSpPr txBox="1"/>
          <p:nvPr/>
        </p:nvSpPr>
        <p:spPr>
          <a:xfrm>
            <a:off x="968376" y="1797786"/>
            <a:ext cx="7969249" cy="206210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令和７年度長浜市地域脱炭素化モデル事業</a:t>
            </a:r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endParaRPr kumimoji="1" lang="en-US" altLang="ja-JP" sz="24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企画提案書</a:t>
            </a:r>
            <a:endParaRPr kumimoji="1"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（補助事業型）</a:t>
            </a:r>
            <a:endParaRPr kumimoji="1" lang="en-US" altLang="ja-JP" sz="40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F0639B-5D67-42BC-B243-1DE6A4152012}"/>
              </a:ext>
            </a:extLst>
          </p:cNvPr>
          <p:cNvSpPr txBox="1"/>
          <p:nvPr/>
        </p:nvSpPr>
        <p:spPr>
          <a:xfrm>
            <a:off x="968376" y="5050001"/>
            <a:ext cx="7969249" cy="4001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実施主体（商号又は名称）を記載</a:t>
            </a:r>
            <a:endParaRPr kumimoji="1" lang="en-US" altLang="ja-JP" sz="2000" b="1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8C4DF69-6C76-4B2F-8356-7FCA71BAECF8}"/>
              </a:ext>
            </a:extLst>
          </p:cNvPr>
          <p:cNvSpPr txBox="1"/>
          <p:nvPr/>
        </p:nvSpPr>
        <p:spPr>
          <a:xfrm>
            <a:off x="527564" y="607673"/>
            <a:ext cx="9052536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kumimoji="1"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 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企画提案書は任意様式ですが、本資料を参考に作成してください。</a:t>
            </a:r>
            <a:endParaRPr kumimoji="1" lang="en-US" altLang="ja-JP" sz="2400" b="1" u="sng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 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作成の際には、「長浜市地域脱炭素化</a:t>
            </a:r>
            <a:r>
              <a:rPr kumimoji="1" lang="ja-JP" altLang="en-US" sz="2400" b="1" u="sng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モデル事業</a:t>
            </a:r>
            <a:r>
              <a:rPr kumimoji="1" lang="ja-JP" altLang="en-US" sz="2400" b="1" u="sng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公募型プロポーザル実施要領」をご参照ください。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977073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７　審査基準への適合性（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7DF51B5F-693B-49F9-99DF-FADED1A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10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4BFAA-EEB0-4E08-B4D6-ECBDB1F795B9}"/>
              </a:ext>
            </a:extLst>
          </p:cNvPr>
          <p:cNvSpPr txBox="1"/>
          <p:nvPr/>
        </p:nvSpPr>
        <p:spPr>
          <a:xfrm>
            <a:off x="171450" y="448513"/>
            <a:ext cx="95631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各評価項目、評価の視点に対するアピールポイントを記載すること。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各項目のテキストボックスを拡大し、複数ページにわたって記載しても構わない。</a:t>
            </a:r>
          </a:p>
        </p:txBody>
      </p:sp>
      <p:grpSp>
        <p:nvGrpSpPr>
          <p:cNvPr id="6" name="グループ化 3">
            <a:extLst>
              <a:ext uri="{FF2B5EF4-FFF2-40B4-BE49-F238E27FC236}">
                <a16:creationId xmlns:a16="http://schemas.microsoft.com/office/drawing/2014/main" id="{3EB58639-0A56-4F57-A59F-31E362BE57D9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1085851"/>
            <a:ext cx="8928100" cy="686678"/>
            <a:chOff x="471488" y="4246563"/>
            <a:chExt cx="8928099" cy="1024302"/>
          </a:xfrm>
        </p:grpSpPr>
        <p:sp>
          <p:nvSpPr>
            <p:cNvPr id="10" name="正方形/長方形 108">
              <a:extLst>
                <a:ext uri="{FF2B5EF4-FFF2-40B4-BE49-F238E27FC236}">
                  <a16:creationId xmlns:a16="http://schemas.microsoft.com/office/drawing/2014/main" id="{B5482F99-BE00-4E39-B9BB-C5EBF226E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提案力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（経済波及効果）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21">
              <a:extLst>
                <a:ext uri="{FF2B5EF4-FFF2-40B4-BE49-F238E27FC236}">
                  <a16:creationId xmlns:a16="http://schemas.microsoft.com/office/drawing/2014/main" id="{3FB1119E-A202-412A-8036-7A42248F1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提案内容が長浜市の経済活性化につながるものであるか</a:t>
              </a:r>
            </a:p>
          </p:txBody>
        </p:sp>
      </p:grp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97CCB13E-803F-44B8-BE42-3615E0D5B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54698"/>
              </p:ext>
            </p:extLst>
          </p:nvPr>
        </p:nvGraphicFramePr>
        <p:xfrm>
          <a:off x="488950" y="1772530"/>
          <a:ext cx="89281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2011680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  <p:grpSp>
        <p:nvGrpSpPr>
          <p:cNvPr id="14" name="グループ化 3">
            <a:extLst>
              <a:ext uri="{FF2B5EF4-FFF2-40B4-BE49-F238E27FC236}">
                <a16:creationId xmlns:a16="http://schemas.microsoft.com/office/drawing/2014/main" id="{AEE1ACDE-7ED3-44FC-88C5-ABD9357408CC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3959882"/>
            <a:ext cx="8928100" cy="626186"/>
            <a:chOff x="471488" y="4246563"/>
            <a:chExt cx="8928099" cy="1024302"/>
          </a:xfrm>
        </p:grpSpPr>
        <p:sp>
          <p:nvSpPr>
            <p:cNvPr id="15" name="正方形/長方形 108">
              <a:extLst>
                <a:ext uri="{FF2B5EF4-FFF2-40B4-BE49-F238E27FC236}">
                  <a16:creationId xmlns:a16="http://schemas.microsoft.com/office/drawing/2014/main" id="{8D7E93CF-3478-412A-9F56-C452E43E4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solidFill>
                <a:srgbClr val="FF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実現性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21">
              <a:extLst>
                <a:ext uri="{FF2B5EF4-FFF2-40B4-BE49-F238E27FC236}">
                  <a16:creationId xmlns:a16="http://schemas.microsoft.com/office/drawing/2014/main" id="{E8783CDF-58CC-449D-9642-1DCAA1741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実現可能な事業であるかどうか</a:t>
              </a:r>
            </a:p>
          </p:txBody>
        </p:sp>
      </p:grp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2DE98A1-6516-4BEB-9CE0-F8E83D3AB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140925"/>
              </p:ext>
            </p:extLst>
          </p:nvPr>
        </p:nvGraphicFramePr>
        <p:xfrm>
          <a:off x="488950" y="4586069"/>
          <a:ext cx="8928100" cy="2072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2072172"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823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８　審査基準への適合性（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7DF51B5F-693B-49F9-99DF-FADED1A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11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4BFAA-EEB0-4E08-B4D6-ECBDB1F795B9}"/>
              </a:ext>
            </a:extLst>
          </p:cNvPr>
          <p:cNvSpPr txBox="1"/>
          <p:nvPr/>
        </p:nvSpPr>
        <p:spPr>
          <a:xfrm>
            <a:off x="171450" y="448513"/>
            <a:ext cx="95631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各評価項目、評価の視点に対するアピールポイントを記載すること。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各項目のテキストボックスを拡大し、複数ページにわたって記載しても構わない。</a:t>
            </a:r>
          </a:p>
        </p:txBody>
      </p:sp>
      <p:grpSp>
        <p:nvGrpSpPr>
          <p:cNvPr id="6" name="グループ化 3">
            <a:extLst>
              <a:ext uri="{FF2B5EF4-FFF2-40B4-BE49-F238E27FC236}">
                <a16:creationId xmlns:a16="http://schemas.microsoft.com/office/drawing/2014/main" id="{3EB58639-0A56-4F57-A59F-31E362BE57D9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1085851"/>
            <a:ext cx="8928100" cy="564977"/>
            <a:chOff x="471488" y="4246563"/>
            <a:chExt cx="8928099" cy="1024302"/>
          </a:xfrm>
        </p:grpSpPr>
        <p:sp>
          <p:nvSpPr>
            <p:cNvPr id="10" name="正方形/長方形 108">
              <a:extLst>
                <a:ext uri="{FF2B5EF4-FFF2-40B4-BE49-F238E27FC236}">
                  <a16:creationId xmlns:a16="http://schemas.microsoft.com/office/drawing/2014/main" id="{B5482F99-BE00-4E39-B9BB-C5EBF226E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発展性</a:t>
              </a:r>
              <a:r>
                <a:rPr kumimoji="1" lang="en-US" altLang="ja-JP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/</a:t>
              </a: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持続性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21">
              <a:extLst>
                <a:ext uri="{FF2B5EF4-FFF2-40B4-BE49-F238E27FC236}">
                  <a16:creationId xmlns:a16="http://schemas.microsoft.com/office/drawing/2014/main" id="{3FB1119E-A202-412A-8036-7A42248F1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今後持続し、発展する可能性が十分あるかどうか</a:t>
              </a:r>
            </a:p>
          </p:txBody>
        </p:sp>
      </p:grp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97CCB13E-803F-44B8-BE42-3615E0D5B4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8950" y="1650828"/>
          <a:ext cx="8928100" cy="2133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2133381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  <p:grpSp>
        <p:nvGrpSpPr>
          <p:cNvPr id="14" name="グループ化 3">
            <a:extLst>
              <a:ext uri="{FF2B5EF4-FFF2-40B4-BE49-F238E27FC236}">
                <a16:creationId xmlns:a16="http://schemas.microsoft.com/office/drawing/2014/main" id="{AEE1ACDE-7ED3-44FC-88C5-ABD9357408CC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3959882"/>
            <a:ext cx="8928100" cy="710592"/>
            <a:chOff x="471488" y="4246563"/>
            <a:chExt cx="8928099" cy="1024302"/>
          </a:xfrm>
        </p:grpSpPr>
        <p:sp>
          <p:nvSpPr>
            <p:cNvPr id="15" name="正方形/長方形 108">
              <a:extLst>
                <a:ext uri="{FF2B5EF4-FFF2-40B4-BE49-F238E27FC236}">
                  <a16:creationId xmlns:a16="http://schemas.microsoft.com/office/drawing/2014/main" id="{8D7E93CF-3478-412A-9F56-C452E43E4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solidFill>
                <a:srgbClr val="FF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実績・技術力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21">
              <a:extLst>
                <a:ext uri="{FF2B5EF4-FFF2-40B4-BE49-F238E27FC236}">
                  <a16:creationId xmlns:a16="http://schemas.microsoft.com/office/drawing/2014/main" id="{E8783CDF-58CC-449D-9642-1DCAA1741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事業を遂行するために必要な知識・経験は豊富か</a:t>
              </a:r>
            </a:p>
          </p:txBody>
        </p:sp>
      </p:grp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2DE98A1-6516-4BEB-9CE0-F8E83D3ABD1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8950" y="4670475"/>
          <a:ext cx="8928100" cy="19877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1987766"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4578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　事業概要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782200"/>
              </p:ext>
            </p:extLst>
          </p:nvPr>
        </p:nvGraphicFramePr>
        <p:xfrm>
          <a:off x="171450" y="533173"/>
          <a:ext cx="9616440" cy="6033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  <a:gridCol w="3571240">
                  <a:extLst>
                    <a:ext uri="{9D8B030D-6E8A-4147-A177-3AD203B41FA5}">
                      <a16:colId xmlns:a16="http://schemas.microsoft.com/office/drawing/2014/main" val="261771326"/>
                    </a:ext>
                  </a:extLst>
                </a:gridCol>
                <a:gridCol w="416560">
                  <a:extLst>
                    <a:ext uri="{9D8B030D-6E8A-4147-A177-3AD203B41FA5}">
                      <a16:colId xmlns:a16="http://schemas.microsoft.com/office/drawing/2014/main" val="1041683336"/>
                    </a:ext>
                  </a:extLst>
                </a:gridCol>
                <a:gridCol w="1475740">
                  <a:extLst>
                    <a:ext uri="{9D8B030D-6E8A-4147-A177-3AD203B41FA5}">
                      <a16:colId xmlns:a16="http://schemas.microsoft.com/office/drawing/2014/main" val="3679373679"/>
                    </a:ext>
                  </a:extLst>
                </a:gridCol>
                <a:gridCol w="2705100">
                  <a:extLst>
                    <a:ext uri="{9D8B030D-6E8A-4147-A177-3AD203B41FA5}">
                      <a16:colId xmlns:a16="http://schemas.microsoft.com/office/drawing/2014/main" val="1895883193"/>
                    </a:ext>
                  </a:extLst>
                </a:gridCol>
              </a:tblGrid>
              <a:tr h="28368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総事業費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●●●●千円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8638372"/>
                  </a:ext>
                </a:extLst>
              </a:tr>
              <a:tr h="382962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  <a:tr h="19118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en-US" altLang="ja-JP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課題、解決方法、どのような効果を見込んでいるかがわかるように記載すること。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23932"/>
                  </a:ext>
                </a:extLst>
              </a:tr>
              <a:tr h="34287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具体的事業内容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5645531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77B9006-0C7B-4B60-877B-B09CA59EF517}"/>
              </a:ext>
            </a:extLst>
          </p:cNvPr>
          <p:cNvSpPr txBox="1"/>
          <p:nvPr/>
        </p:nvSpPr>
        <p:spPr>
          <a:xfrm>
            <a:off x="1314450" y="30346"/>
            <a:ext cx="400685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公表資料として作成すること。</a:t>
            </a:r>
            <a:endParaRPr kumimoji="1" lang="en-US" altLang="ja-JP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事業の要約として記載すること。</a:t>
            </a: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81DE8B3-86E2-4E18-84A7-FAA30E5FFECB}"/>
              </a:ext>
            </a:extLst>
          </p:cNvPr>
          <p:cNvSpPr/>
          <p:nvPr/>
        </p:nvSpPr>
        <p:spPr>
          <a:xfrm>
            <a:off x="5321300" y="3302000"/>
            <a:ext cx="4343400" cy="3238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イメージ図等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（レイアウト任意）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画像データ等は圧縮処理を施したうえで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添付すること（データ容量削減のため）。</a:t>
            </a:r>
          </a:p>
        </p:txBody>
      </p:sp>
      <p:sp>
        <p:nvSpPr>
          <p:cNvPr id="9" name="スライド番号プレースホルダー 2">
            <a:extLst>
              <a:ext uri="{FF2B5EF4-FFF2-40B4-BE49-F238E27FC236}">
                <a16:creationId xmlns:a16="http://schemas.microsoft.com/office/drawing/2014/main" id="{5B6B742B-7E9E-4837-A2C0-D22811391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2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大かっこ 3">
            <a:extLst>
              <a:ext uri="{FF2B5EF4-FFF2-40B4-BE49-F238E27FC236}">
                <a16:creationId xmlns:a16="http://schemas.microsoft.com/office/drawing/2014/main" id="{83BAE386-9DF7-4513-AF8B-A52B2E3F2C5D}"/>
              </a:ext>
            </a:extLst>
          </p:cNvPr>
          <p:cNvSpPr/>
          <p:nvPr/>
        </p:nvSpPr>
        <p:spPr>
          <a:xfrm>
            <a:off x="6248401" y="828128"/>
            <a:ext cx="3539490" cy="803723"/>
          </a:xfrm>
          <a:prstGeom prst="bracketPair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総事業費は、収支予算書における支出合計額を記載してください。</a:t>
            </a:r>
            <a:endParaRPr kumimoji="1" lang="en-US" altLang="ja-JP" sz="11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1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事業提案型の場合には記載は必須ではありません。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16789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　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事業の実施によって解決を図る課題及び実現したい姿（目的）</a:t>
            </a:r>
            <a:endParaRPr kumimoji="1" lang="ja-JP" altLang="en-US" sz="14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6977067"/>
              </p:ext>
            </p:extLst>
          </p:nvPr>
        </p:nvGraphicFramePr>
        <p:xfrm>
          <a:off x="171450" y="533172"/>
          <a:ext cx="9563100" cy="6207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3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47647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■事業の実施によって解決を図る課題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961039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1623932"/>
                  </a:ext>
                </a:extLst>
              </a:tr>
              <a:tr h="47520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■事業の実施によって実現したい姿（目的）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645531"/>
                  </a:ext>
                </a:extLst>
              </a:tr>
              <a:tr h="2628000">
                <a:tc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965191"/>
                  </a:ext>
                </a:extLst>
              </a:tr>
            </a:tbl>
          </a:graphicData>
        </a:graphic>
      </p:graphicFrame>
      <p:sp>
        <p:nvSpPr>
          <p:cNvPr id="11" name="スライド番号プレースホルダー 2">
            <a:extLst>
              <a:ext uri="{FF2B5EF4-FFF2-40B4-BE49-F238E27FC236}">
                <a16:creationId xmlns:a16="http://schemas.microsoft.com/office/drawing/2014/main" id="{0B809FEE-0509-46BC-8A43-89ACC6E7A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3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0288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　実施したい事業内容詳細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952313"/>
              </p:ext>
            </p:extLst>
          </p:nvPr>
        </p:nvGraphicFramePr>
        <p:xfrm>
          <a:off x="171450" y="725513"/>
          <a:ext cx="9563100" cy="5612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  <a:gridCol w="1587500">
                  <a:extLst>
                    <a:ext uri="{9D8B030D-6E8A-4147-A177-3AD203B41FA5}">
                      <a16:colId xmlns:a16="http://schemas.microsoft.com/office/drawing/2014/main" val="261771326"/>
                    </a:ext>
                  </a:extLst>
                </a:gridCol>
                <a:gridCol w="6527800">
                  <a:extLst>
                    <a:ext uri="{9D8B030D-6E8A-4147-A177-3AD203B41FA5}">
                      <a16:colId xmlns:a16="http://schemas.microsoft.com/office/drawing/2014/main" val="4116580295"/>
                    </a:ext>
                  </a:extLst>
                </a:gridCol>
              </a:tblGrid>
              <a:tr h="4383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  <a:tr h="34994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事業の具体的な事業内容等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843618"/>
                  </a:ext>
                </a:extLst>
              </a:tr>
              <a:tr h="4824347"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en-US" altLang="ja-JP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1623932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4BFAA-EEB0-4E08-B4D6-ECBDB1F795B9}"/>
              </a:ext>
            </a:extLst>
          </p:cNvPr>
          <p:cNvSpPr txBox="1"/>
          <p:nvPr/>
        </p:nvSpPr>
        <p:spPr>
          <a:xfrm>
            <a:off x="171450" y="448513"/>
            <a:ext cx="956310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１枚に記載し切れない場合は、５枚までに納めること。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F342486-1627-48D2-B3A1-63C95D086737}"/>
              </a:ext>
            </a:extLst>
          </p:cNvPr>
          <p:cNvSpPr/>
          <p:nvPr/>
        </p:nvSpPr>
        <p:spPr>
          <a:xfrm>
            <a:off x="5143500" y="2649806"/>
            <a:ext cx="4343400" cy="3238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イメージ図等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（レイアウト任意）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画像データ等は圧縮処理を施したうえで</a:t>
            </a:r>
            <a:endParaRPr kumimoji="1"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添付すること（データ容量削減のため）。</a:t>
            </a:r>
          </a:p>
        </p:txBody>
      </p:sp>
      <p:sp>
        <p:nvSpPr>
          <p:cNvPr id="12" name="スライド番号プレースホルダー 2">
            <a:extLst>
              <a:ext uri="{FF2B5EF4-FFF2-40B4-BE49-F238E27FC236}">
                <a16:creationId xmlns:a16="http://schemas.microsoft.com/office/drawing/2014/main" id="{A14A8C8B-AC4C-4E9F-A824-62FEB8B35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4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881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　実施体制</a:t>
            </a: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9194511"/>
              </p:ext>
            </p:extLst>
          </p:nvPr>
        </p:nvGraphicFramePr>
        <p:xfrm>
          <a:off x="171450" y="990163"/>
          <a:ext cx="9563100" cy="3175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63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3175437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4BFAA-EEB0-4E08-B4D6-ECBDB1F795B9}"/>
              </a:ext>
            </a:extLst>
          </p:cNvPr>
          <p:cNvSpPr txBox="1"/>
          <p:nvPr/>
        </p:nvSpPr>
        <p:spPr>
          <a:xfrm>
            <a:off x="171450" y="448513"/>
            <a:ext cx="95631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事業に関わる関係者及び事業を実施するうえで協力・連携が不可欠である地域のステークホルダー（長浜市含む）について体制図に記載すること。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下欄に各主体の役割を具体的に記載すること。</a:t>
            </a: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C22804D5-8E01-462E-8941-074147634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02603"/>
              </p:ext>
            </p:extLst>
          </p:nvPr>
        </p:nvGraphicFramePr>
        <p:xfrm>
          <a:off x="171450" y="4327678"/>
          <a:ext cx="9563100" cy="24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95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  <a:gridCol w="3403600">
                  <a:extLst>
                    <a:ext uri="{9D8B030D-6E8A-4147-A177-3AD203B41FA5}">
                      <a16:colId xmlns:a16="http://schemas.microsoft.com/office/drawing/2014/main" val="2083115069"/>
                    </a:ext>
                  </a:extLst>
                </a:gridCol>
                <a:gridCol w="5670550">
                  <a:extLst>
                    <a:ext uri="{9D8B030D-6E8A-4147-A177-3AD203B41FA5}">
                      <a16:colId xmlns:a16="http://schemas.microsoft.com/office/drawing/2014/main" val="1084505437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No.</a:t>
                      </a: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443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022205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5518323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04021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074735"/>
                  </a:ext>
                </a:extLst>
              </a:tr>
            </a:tbl>
          </a:graphicData>
        </a:graphic>
      </p:graphicFrame>
      <p:sp>
        <p:nvSpPr>
          <p:cNvPr id="13" name="スライド番号プレースホルダー 2">
            <a:extLst>
              <a:ext uri="{FF2B5EF4-FFF2-40B4-BE49-F238E27FC236}">
                <a16:creationId xmlns:a16="http://schemas.microsoft.com/office/drawing/2014/main" id="{133D9410-4F5F-4E31-BCFC-95455C42E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5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2941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令和７年度 事業スケジュール</a:t>
            </a: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7DF51B5F-693B-49F9-99DF-FADED1A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6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表 15">
            <a:extLst>
              <a:ext uri="{FF2B5EF4-FFF2-40B4-BE49-F238E27FC236}">
                <a16:creationId xmlns:a16="http://schemas.microsoft.com/office/drawing/2014/main" id="{0E70E267-C238-4E57-85D6-44243067FF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438153"/>
              </p:ext>
            </p:extLst>
          </p:nvPr>
        </p:nvGraphicFramePr>
        <p:xfrm>
          <a:off x="183000" y="725513"/>
          <a:ext cx="9540000" cy="547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6177132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8120721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87407787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74204624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1720935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977984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24597362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4439867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9326901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152363644"/>
                    </a:ext>
                  </a:extLst>
                </a:gridCol>
              </a:tblGrid>
              <a:tr h="4383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令和７年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554709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244719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91454"/>
                  </a:ext>
                </a:extLst>
              </a:tr>
              <a:tr h="1260000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244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241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５　長期事業スケジュール（最低３年間）の事業計画、経営シミュレーション</a:t>
            </a: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7DF51B5F-693B-49F9-99DF-FADED1A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7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4A07BC-9C2C-4671-8253-8B9F9D949F90}"/>
              </a:ext>
            </a:extLst>
          </p:cNvPr>
          <p:cNvSpPr txBox="1"/>
          <p:nvPr/>
        </p:nvSpPr>
        <p:spPr>
          <a:xfrm>
            <a:off x="283800" y="613975"/>
            <a:ext cx="956310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最低３年間の事業計画</a:t>
            </a:r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5D32E2C3-DB04-42D9-A2AD-B0F77CC50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12610"/>
              </p:ext>
            </p:extLst>
          </p:nvPr>
        </p:nvGraphicFramePr>
        <p:xfrm>
          <a:off x="334600" y="965828"/>
          <a:ext cx="9180002" cy="27780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551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261771326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81207215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3874077877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2742046244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4217209351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3697798400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4245973621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2544398672"/>
                    </a:ext>
                  </a:extLst>
                </a:gridCol>
                <a:gridCol w="749388">
                  <a:extLst>
                    <a:ext uri="{9D8B030D-6E8A-4147-A177-3AD203B41FA5}">
                      <a16:colId xmlns:a16="http://schemas.microsoft.com/office/drawing/2014/main" val="2893269012"/>
                    </a:ext>
                  </a:extLst>
                </a:gridCol>
              </a:tblGrid>
              <a:tr h="3953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9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9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11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  <a:tr h="587837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6554709"/>
                  </a:ext>
                </a:extLst>
              </a:tr>
              <a:tr h="587837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244719"/>
                  </a:ext>
                </a:extLst>
              </a:tr>
              <a:tr h="587837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191454"/>
                  </a:ext>
                </a:extLst>
              </a:tr>
              <a:tr h="587837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2000"/>
                        </a:lnSpc>
                      </a:pPr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244912"/>
                  </a:ext>
                </a:extLst>
              </a:tr>
            </a:tbl>
          </a:graphicData>
        </a:graphic>
      </p:graphicFrame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2AD9F9-FD02-4BC1-A36C-E6DA3824FE39}"/>
              </a:ext>
            </a:extLst>
          </p:cNvPr>
          <p:cNvSpPr txBox="1"/>
          <p:nvPr/>
        </p:nvSpPr>
        <p:spPr>
          <a:xfrm>
            <a:off x="283800" y="3912082"/>
            <a:ext cx="9563100" cy="27699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最低３年間の経営シミュレーション　</a:t>
            </a:r>
            <a:endParaRPr kumimoji="1" lang="ja-JP" altLang="en-US" sz="12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F3DCE4FE-4CE6-4D9D-A217-79F39F9EF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03576"/>
              </p:ext>
            </p:extLst>
          </p:nvPr>
        </p:nvGraphicFramePr>
        <p:xfrm>
          <a:off x="363000" y="4357267"/>
          <a:ext cx="9180000" cy="15755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00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1575518">
                <a:tc>
                  <a:txBody>
                    <a:bodyPr/>
                    <a:lstStyle/>
                    <a:p>
                      <a:pPr algn="ctr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879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　審査基準への適合性（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7DF51B5F-693B-49F9-99DF-FADED1A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8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4BFAA-EEB0-4E08-B4D6-ECBDB1F795B9}"/>
              </a:ext>
            </a:extLst>
          </p:cNvPr>
          <p:cNvSpPr txBox="1"/>
          <p:nvPr/>
        </p:nvSpPr>
        <p:spPr>
          <a:xfrm>
            <a:off x="171450" y="448513"/>
            <a:ext cx="9563100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各評価項目、評価の視点に対するアピールポイントを記載すること。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各項目のテキストボックスを拡大し、複数ページにわたって記載しても構わない。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全体を通して、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提案内容が、「ながはまゼロカーボンビジョン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」に即したものとなっているか確認してください。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長浜市</a:t>
            </a:r>
            <a:r>
              <a:rPr kumimoji="1" lang="en-US" altLang="ja-JP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HP】https</a:t>
            </a:r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://www.city.nagahama.lg.jp/0000012175.html</a:t>
            </a:r>
          </a:p>
        </p:txBody>
      </p:sp>
      <p:grpSp>
        <p:nvGrpSpPr>
          <p:cNvPr id="6" name="グループ化 3">
            <a:extLst>
              <a:ext uri="{FF2B5EF4-FFF2-40B4-BE49-F238E27FC236}">
                <a16:creationId xmlns:a16="http://schemas.microsoft.com/office/drawing/2014/main" id="{3EB58639-0A56-4F57-A59F-31E362BE57D9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1455181"/>
            <a:ext cx="8928100" cy="479301"/>
            <a:chOff x="471488" y="4246563"/>
            <a:chExt cx="8928099" cy="1024302"/>
          </a:xfrm>
        </p:grpSpPr>
        <p:sp>
          <p:nvSpPr>
            <p:cNvPr id="10" name="正方形/長方形 108">
              <a:extLst>
                <a:ext uri="{FF2B5EF4-FFF2-40B4-BE49-F238E27FC236}">
                  <a16:creationId xmlns:a16="http://schemas.microsoft.com/office/drawing/2014/main" id="{B5482F99-BE00-4E39-B9BB-C5EBF226E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地域性の理解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21">
              <a:extLst>
                <a:ext uri="{FF2B5EF4-FFF2-40B4-BE49-F238E27FC236}">
                  <a16:creationId xmlns:a16="http://schemas.microsoft.com/office/drawing/2014/main" id="{3FB1119E-A202-412A-8036-7A42248F1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提案内容が、長浜市の地域特性に即したものとなっているか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97CCB13E-803F-44B8-BE42-3615E0D5B4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27817"/>
              </p:ext>
            </p:extLst>
          </p:nvPr>
        </p:nvGraphicFramePr>
        <p:xfrm>
          <a:off x="488950" y="1934484"/>
          <a:ext cx="8928100" cy="1849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1849726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  <p:grpSp>
        <p:nvGrpSpPr>
          <p:cNvPr id="14" name="グループ化 3">
            <a:extLst>
              <a:ext uri="{FF2B5EF4-FFF2-40B4-BE49-F238E27FC236}">
                <a16:creationId xmlns:a16="http://schemas.microsoft.com/office/drawing/2014/main" id="{AEE1ACDE-7ED3-44FC-88C5-ABD9357408CC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4140200"/>
            <a:ext cx="8997950" cy="558409"/>
            <a:chOff x="471488" y="4222725"/>
            <a:chExt cx="8997949" cy="1048140"/>
          </a:xfrm>
        </p:grpSpPr>
        <p:sp>
          <p:nvSpPr>
            <p:cNvPr id="15" name="正方形/長方形 108">
              <a:extLst>
                <a:ext uri="{FF2B5EF4-FFF2-40B4-BE49-F238E27FC236}">
                  <a16:creationId xmlns:a16="http://schemas.microsoft.com/office/drawing/2014/main" id="{8D7E93CF-3478-412A-9F56-C452E43E4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solidFill>
                <a:srgbClr val="FF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オリジナリティ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21">
              <a:extLst>
                <a:ext uri="{FF2B5EF4-FFF2-40B4-BE49-F238E27FC236}">
                  <a16:creationId xmlns:a16="http://schemas.microsoft.com/office/drawing/2014/main" id="{E8783CDF-58CC-449D-9642-1DCAA1741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93730" y="4222725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オリジナリティのある提案であるか</a:t>
              </a:r>
              <a:endPara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2DE98A1-6516-4BEB-9CE0-F8E83D3AB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1048829"/>
              </p:ext>
            </p:extLst>
          </p:nvPr>
        </p:nvGraphicFramePr>
        <p:xfrm>
          <a:off x="488950" y="4698609"/>
          <a:ext cx="8928100" cy="1959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1959631"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25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9FDB6EE-08B9-42DB-8039-F45D71FB3CF5}"/>
              </a:ext>
            </a:extLst>
          </p:cNvPr>
          <p:cNvSpPr/>
          <p:nvPr/>
        </p:nvSpPr>
        <p:spPr>
          <a:xfrm>
            <a:off x="0" y="0"/>
            <a:ext cx="9906000" cy="450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６　審査基準への適合性（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</p:txBody>
      </p:sp>
      <p:sp>
        <p:nvSpPr>
          <p:cNvPr id="7" name="スライド番号プレースホルダー 2">
            <a:extLst>
              <a:ext uri="{FF2B5EF4-FFF2-40B4-BE49-F238E27FC236}">
                <a16:creationId xmlns:a16="http://schemas.microsoft.com/office/drawing/2014/main" id="{7DF51B5F-693B-49F9-99DF-FADED1A8A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6900" y="48181"/>
            <a:ext cx="360000" cy="360000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algn="ctr">
              <a:defRPr/>
            </a:pPr>
            <a:fld id="{ED70751B-34C4-41F7-9A42-B8AF8614956A}" type="slidenum">
              <a:rPr lang="en-US" altLang="ja-JP" sz="110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pPr algn="ctr">
                <a:defRPr/>
              </a:pPr>
              <a:t>9</a:t>
            </a:fld>
            <a:endParaRPr lang="en-US" altLang="ja-JP" sz="1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3C4BFAA-EEB0-4E08-B4D6-ECBDB1F795B9}"/>
              </a:ext>
            </a:extLst>
          </p:cNvPr>
          <p:cNvSpPr txBox="1"/>
          <p:nvPr/>
        </p:nvSpPr>
        <p:spPr>
          <a:xfrm>
            <a:off x="171450" y="448513"/>
            <a:ext cx="9563100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各評価項目、評価の視点に対するアピールポイントを記載すること。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Arial" panose="020B0604020202020204" pitchFamily="34" charset="0"/>
            </a:endParaRPr>
          </a:p>
          <a:p>
            <a:r>
              <a:rPr kumimoji="1"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※</a:t>
            </a: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各項目のテキストボックスを拡大し、複数ページにわたって記載しても構わない。</a:t>
            </a:r>
          </a:p>
        </p:txBody>
      </p:sp>
      <p:grpSp>
        <p:nvGrpSpPr>
          <p:cNvPr id="6" name="グループ化 3">
            <a:extLst>
              <a:ext uri="{FF2B5EF4-FFF2-40B4-BE49-F238E27FC236}">
                <a16:creationId xmlns:a16="http://schemas.microsoft.com/office/drawing/2014/main" id="{3EB58639-0A56-4F57-A59F-31E362BE57D9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1085851"/>
            <a:ext cx="8928100" cy="848632"/>
            <a:chOff x="471488" y="4246563"/>
            <a:chExt cx="8928099" cy="1024302"/>
          </a:xfrm>
        </p:grpSpPr>
        <p:sp>
          <p:nvSpPr>
            <p:cNvPr id="10" name="正方形/長方形 108">
              <a:extLst>
                <a:ext uri="{FF2B5EF4-FFF2-40B4-BE49-F238E27FC236}">
                  <a16:creationId xmlns:a16="http://schemas.microsoft.com/office/drawing/2014/main" id="{B5482F99-BE00-4E39-B9BB-C5EBF226E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提案力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（地域の課題解決）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1" name="正方形/長方形 121">
              <a:extLst>
                <a:ext uri="{FF2B5EF4-FFF2-40B4-BE49-F238E27FC236}">
                  <a16:creationId xmlns:a16="http://schemas.microsoft.com/office/drawing/2014/main" id="{3FB1119E-A202-412A-8036-7A42248F1B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提案内容が地域課題の解決につながるものであるかどうか</a:t>
              </a:r>
            </a:p>
          </p:txBody>
        </p:sp>
      </p:grpSp>
      <p:graphicFrame>
        <p:nvGraphicFramePr>
          <p:cNvPr id="13" name="表 12">
            <a:extLst>
              <a:ext uri="{FF2B5EF4-FFF2-40B4-BE49-F238E27FC236}">
                <a16:creationId xmlns:a16="http://schemas.microsoft.com/office/drawing/2014/main" id="{97CCB13E-803F-44B8-BE42-3615E0D5B4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8950" y="1934484"/>
          <a:ext cx="8928100" cy="18497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1849726">
                <a:tc>
                  <a:txBody>
                    <a:bodyPr/>
                    <a:lstStyle/>
                    <a:p>
                      <a:pPr algn="l"/>
                      <a:endParaRPr kumimoji="1" lang="ja-JP" altLang="en-US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  <p:grpSp>
        <p:nvGrpSpPr>
          <p:cNvPr id="14" name="グループ化 3">
            <a:extLst>
              <a:ext uri="{FF2B5EF4-FFF2-40B4-BE49-F238E27FC236}">
                <a16:creationId xmlns:a16="http://schemas.microsoft.com/office/drawing/2014/main" id="{AEE1ACDE-7ED3-44FC-88C5-ABD9357408CC}"/>
              </a:ext>
            </a:extLst>
          </p:cNvPr>
          <p:cNvGrpSpPr>
            <a:grpSpLocks/>
          </p:cNvGrpSpPr>
          <p:nvPr/>
        </p:nvGrpSpPr>
        <p:grpSpPr bwMode="auto">
          <a:xfrm>
            <a:off x="488950" y="3959882"/>
            <a:ext cx="8928100" cy="738727"/>
            <a:chOff x="471488" y="4246563"/>
            <a:chExt cx="8928099" cy="1024302"/>
          </a:xfrm>
        </p:grpSpPr>
        <p:sp>
          <p:nvSpPr>
            <p:cNvPr id="15" name="正方形/長方形 108">
              <a:extLst>
                <a:ext uri="{FF2B5EF4-FFF2-40B4-BE49-F238E27FC236}">
                  <a16:creationId xmlns:a16="http://schemas.microsoft.com/office/drawing/2014/main" id="{8D7E93CF-3478-412A-9F56-C452E43E4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1488" y="4246563"/>
              <a:ext cx="1452392" cy="1024302"/>
            </a:xfrm>
            <a:prstGeom prst="rect">
              <a:avLst/>
            </a:prstGeom>
            <a:solidFill>
              <a:srgbClr val="FF3399"/>
            </a:solidFill>
            <a:ln w="9525" algn="ctr">
              <a:solidFill>
                <a:srgbClr val="FF3399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 defTabSz="4572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4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提案力</a:t>
              </a:r>
              <a:endParaRPr kumimoji="1" lang="en-US" altLang="ja-JP" sz="14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>
                <a:spcAft>
                  <a:spcPts val="400"/>
                </a:spcAft>
                <a:buSzPct val="100000"/>
              </a:pPr>
              <a:r>
                <a:rPr kumimoji="1" lang="ja-JP" altLang="en-US" sz="1200" b="1" dirty="0">
                  <a:solidFill>
                    <a:srgbClr val="FFFFFF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（地域脱炭素化の推進）</a:t>
              </a:r>
              <a:endParaRPr kumimoji="1" lang="en-US" altLang="ja-JP" sz="1200" b="1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17" name="正方形/長方形 121">
              <a:extLst>
                <a:ext uri="{FF2B5EF4-FFF2-40B4-BE49-F238E27FC236}">
                  <a16:creationId xmlns:a16="http://schemas.microsoft.com/office/drawing/2014/main" id="{E8783CDF-58CC-449D-9642-1DCAA17416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3880" y="4246563"/>
              <a:ext cx="7475707" cy="10243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6000" tIns="36000" rIns="36000" b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Aft>
                  <a:spcPts val="400"/>
                </a:spcAft>
                <a:buSzPct val="100000"/>
              </a:pP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提案内容が</a:t>
              </a:r>
              <a:r>
                <a:rPr kumimoji="1"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CO</a:t>
              </a:r>
              <a:r>
                <a:rPr kumimoji="1"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２の排出量の削減につながる事業であるか</a:t>
              </a:r>
            </a:p>
          </p:txBody>
        </p:sp>
      </p:grp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A2DE98A1-6516-4BEB-9CE0-F8E83D3ABD16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8950" y="4698609"/>
          <a:ext cx="8928100" cy="1959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28100">
                  <a:extLst>
                    <a:ext uri="{9D8B030D-6E8A-4147-A177-3AD203B41FA5}">
                      <a16:colId xmlns:a16="http://schemas.microsoft.com/office/drawing/2014/main" val="2888364897"/>
                    </a:ext>
                  </a:extLst>
                </a:gridCol>
              </a:tblGrid>
              <a:tr h="1959631">
                <a:tc>
                  <a:txBody>
                    <a:bodyPr/>
                    <a:lstStyle/>
                    <a:p>
                      <a:pPr algn="l"/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3250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6529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</TotalTime>
  <Words>683</Words>
  <Application>Microsoft Office PowerPoint</Application>
  <PresentationFormat>A4 210 x 297 mm</PresentationFormat>
  <Paragraphs>114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今井 伝憲</dc:creator>
  <cp:lastModifiedBy>菅谷 和宏</cp:lastModifiedBy>
  <cp:revision>71</cp:revision>
  <cp:lastPrinted>2024-04-14T23:12:04Z</cp:lastPrinted>
  <dcterms:created xsi:type="dcterms:W3CDTF">2023-02-24T05:51:49Z</dcterms:created>
  <dcterms:modified xsi:type="dcterms:W3CDTF">2025-04-15T09:14:24Z</dcterms:modified>
</cp:coreProperties>
</file>