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
  </p:notesMasterIdLst>
  <p:sldIdLst>
    <p:sldId id="266" r:id="rId2"/>
    <p:sldId id="268"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FFFFFF"/>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73"/>
    <p:restoredTop sz="96197"/>
  </p:normalViewPr>
  <p:slideViewPr>
    <p:cSldViewPr snapToGrid="0">
      <p:cViewPr varScale="1">
        <p:scale>
          <a:sx n="79" d="100"/>
          <a:sy n="79" d="100"/>
        </p:scale>
        <p:origin x="132" y="5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9E080C-CBF2-954F-825F-F7727B598F88}" type="datetimeFigureOut">
              <a:rPr kumimoji="1" lang="ja-JP" altLang="en-US" smtClean="0"/>
              <a:t>2024/9/10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0FABA4-9F49-144F-BBB9-23A518DFE05D}" type="slidenum">
              <a:rPr kumimoji="1" lang="ja-JP" altLang="en-US" smtClean="0"/>
              <a:t>‹#›</a:t>
            </a:fld>
            <a:endParaRPr kumimoji="1" lang="ja-JP" altLang="en-US"/>
          </a:p>
        </p:txBody>
      </p:sp>
    </p:spTree>
    <p:extLst>
      <p:ext uri="{BB962C8B-B14F-4D97-AF65-F5344CB8AC3E}">
        <p14:creationId xmlns:p14="http://schemas.microsoft.com/office/powerpoint/2010/main" val="20319349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未来ペルソナフォーマット">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0115CC2-F117-45B0-0898-CB1599ADB443}"/>
              </a:ext>
            </a:extLst>
          </p:cNvPr>
          <p:cNvSpPr/>
          <p:nvPr userDrawn="1"/>
        </p:nvSpPr>
        <p:spPr>
          <a:xfrm>
            <a:off x="267128" y="354257"/>
            <a:ext cx="11661169" cy="867792"/>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p>
        </p:txBody>
      </p:sp>
      <p:sp>
        <p:nvSpPr>
          <p:cNvPr id="5" name="TextBox 4">
            <a:extLst>
              <a:ext uri="{FF2B5EF4-FFF2-40B4-BE49-F238E27FC236}">
                <a16:creationId xmlns:a16="http://schemas.microsoft.com/office/drawing/2014/main" id="{8FDD68DE-18D2-5407-7A03-1ABAB0AC515C}"/>
              </a:ext>
            </a:extLst>
          </p:cNvPr>
          <p:cNvSpPr txBox="1"/>
          <p:nvPr userDrawn="1"/>
        </p:nvSpPr>
        <p:spPr>
          <a:xfrm>
            <a:off x="263703" y="77257"/>
            <a:ext cx="2198669" cy="276999"/>
          </a:xfrm>
          <a:prstGeom prst="rect">
            <a:avLst/>
          </a:prstGeom>
          <a:noFill/>
        </p:spPr>
        <p:txBody>
          <a:bodyPr wrap="square" rtlCol="0">
            <a:spAutoFit/>
          </a:bodyPr>
          <a:lstStyle/>
          <a:p>
            <a:r>
              <a:rPr lang="en-JP" sz="1200" b="0" dirty="0"/>
              <a:t>ゾーンの名称（◯◯ゾーン）</a:t>
            </a:r>
          </a:p>
        </p:txBody>
      </p:sp>
      <p:sp>
        <p:nvSpPr>
          <p:cNvPr id="11" name="Rectangle 10">
            <a:extLst>
              <a:ext uri="{FF2B5EF4-FFF2-40B4-BE49-F238E27FC236}">
                <a16:creationId xmlns:a16="http://schemas.microsoft.com/office/drawing/2014/main" id="{0F2E67EC-D9E1-05F4-FF0B-609AA79E539E}"/>
              </a:ext>
            </a:extLst>
          </p:cNvPr>
          <p:cNvSpPr/>
          <p:nvPr userDrawn="1"/>
        </p:nvSpPr>
        <p:spPr>
          <a:xfrm>
            <a:off x="263703" y="1702378"/>
            <a:ext cx="4026283" cy="4939866"/>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p>
        </p:txBody>
      </p:sp>
      <p:sp>
        <p:nvSpPr>
          <p:cNvPr id="12" name="TextBox 11">
            <a:extLst>
              <a:ext uri="{FF2B5EF4-FFF2-40B4-BE49-F238E27FC236}">
                <a16:creationId xmlns:a16="http://schemas.microsoft.com/office/drawing/2014/main" id="{CCF66034-5D78-8E9B-F22C-0F1A5628927B}"/>
              </a:ext>
            </a:extLst>
          </p:cNvPr>
          <p:cNvSpPr txBox="1"/>
          <p:nvPr userDrawn="1"/>
        </p:nvSpPr>
        <p:spPr>
          <a:xfrm>
            <a:off x="263703" y="1425378"/>
            <a:ext cx="2869915" cy="276999"/>
          </a:xfrm>
          <a:prstGeom prst="rect">
            <a:avLst/>
          </a:prstGeom>
          <a:noFill/>
        </p:spPr>
        <p:txBody>
          <a:bodyPr wrap="square" rtlCol="0">
            <a:spAutoFit/>
          </a:bodyPr>
          <a:lstStyle/>
          <a:p>
            <a:r>
              <a:rPr lang="en-JP" sz="1200" b="0" dirty="0"/>
              <a:t>ゾーンの説明</a:t>
            </a:r>
          </a:p>
        </p:txBody>
      </p:sp>
      <p:sp>
        <p:nvSpPr>
          <p:cNvPr id="13" name="Rectangle 12">
            <a:extLst>
              <a:ext uri="{FF2B5EF4-FFF2-40B4-BE49-F238E27FC236}">
                <a16:creationId xmlns:a16="http://schemas.microsoft.com/office/drawing/2014/main" id="{411AE5D2-3087-E3AE-1468-DF8A3CE6D97C}"/>
              </a:ext>
            </a:extLst>
          </p:cNvPr>
          <p:cNvSpPr/>
          <p:nvPr userDrawn="1"/>
        </p:nvSpPr>
        <p:spPr>
          <a:xfrm>
            <a:off x="4556145" y="1702377"/>
            <a:ext cx="7372153" cy="1057915"/>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p>
        </p:txBody>
      </p:sp>
      <p:sp>
        <p:nvSpPr>
          <p:cNvPr id="14" name="TextBox 13">
            <a:extLst>
              <a:ext uri="{FF2B5EF4-FFF2-40B4-BE49-F238E27FC236}">
                <a16:creationId xmlns:a16="http://schemas.microsoft.com/office/drawing/2014/main" id="{5C16E351-C81F-8AD7-9CD0-6C04D78707D0}"/>
              </a:ext>
            </a:extLst>
          </p:cNvPr>
          <p:cNvSpPr txBox="1"/>
          <p:nvPr userDrawn="1"/>
        </p:nvSpPr>
        <p:spPr>
          <a:xfrm>
            <a:off x="4556142" y="1425377"/>
            <a:ext cx="2869915" cy="276999"/>
          </a:xfrm>
          <a:prstGeom prst="rect">
            <a:avLst/>
          </a:prstGeom>
          <a:noFill/>
        </p:spPr>
        <p:txBody>
          <a:bodyPr wrap="square" rtlCol="0">
            <a:spAutoFit/>
          </a:bodyPr>
          <a:lstStyle/>
          <a:p>
            <a:r>
              <a:rPr lang="en-JP" sz="1200" b="0" dirty="0"/>
              <a:t>ゾーンにおける具体的なアイデア</a:t>
            </a:r>
          </a:p>
        </p:txBody>
      </p:sp>
      <p:sp>
        <p:nvSpPr>
          <p:cNvPr id="16" name="TextBox 15">
            <a:extLst>
              <a:ext uri="{FF2B5EF4-FFF2-40B4-BE49-F238E27FC236}">
                <a16:creationId xmlns:a16="http://schemas.microsoft.com/office/drawing/2014/main" id="{82595EBA-A471-4AF2-0ADA-A5BE4A8A4490}"/>
              </a:ext>
            </a:extLst>
          </p:cNvPr>
          <p:cNvSpPr txBox="1"/>
          <p:nvPr userDrawn="1"/>
        </p:nvSpPr>
        <p:spPr>
          <a:xfrm>
            <a:off x="4556145" y="1692680"/>
            <a:ext cx="954650" cy="276999"/>
          </a:xfrm>
          <a:prstGeom prst="rect">
            <a:avLst/>
          </a:prstGeom>
          <a:noFill/>
        </p:spPr>
        <p:txBody>
          <a:bodyPr wrap="square" rtlCol="0">
            <a:spAutoFit/>
          </a:bodyPr>
          <a:lstStyle/>
          <a:p>
            <a:r>
              <a:rPr lang="en-JP" sz="1200" b="0" dirty="0"/>
              <a:t>アイデア</a:t>
            </a:r>
          </a:p>
        </p:txBody>
      </p:sp>
      <p:sp>
        <p:nvSpPr>
          <p:cNvPr id="17" name="TextBox 16">
            <a:extLst>
              <a:ext uri="{FF2B5EF4-FFF2-40B4-BE49-F238E27FC236}">
                <a16:creationId xmlns:a16="http://schemas.microsoft.com/office/drawing/2014/main" id="{CCF4EC62-665D-DC06-F7C9-E2FB9934E6A6}"/>
              </a:ext>
            </a:extLst>
          </p:cNvPr>
          <p:cNvSpPr txBox="1"/>
          <p:nvPr userDrawn="1"/>
        </p:nvSpPr>
        <p:spPr>
          <a:xfrm>
            <a:off x="6471407" y="1692680"/>
            <a:ext cx="954650" cy="276999"/>
          </a:xfrm>
          <a:prstGeom prst="rect">
            <a:avLst/>
          </a:prstGeom>
          <a:noFill/>
        </p:spPr>
        <p:txBody>
          <a:bodyPr wrap="square" rtlCol="0">
            <a:spAutoFit/>
          </a:bodyPr>
          <a:lstStyle/>
          <a:p>
            <a:r>
              <a:rPr lang="en-JP" sz="1200" b="0" dirty="0"/>
              <a:t>概要</a:t>
            </a:r>
          </a:p>
        </p:txBody>
      </p:sp>
      <p:cxnSp>
        <p:nvCxnSpPr>
          <p:cNvPr id="19" name="Straight Connector 18">
            <a:extLst>
              <a:ext uri="{FF2B5EF4-FFF2-40B4-BE49-F238E27FC236}">
                <a16:creationId xmlns:a16="http://schemas.microsoft.com/office/drawing/2014/main" id="{63C3FCAD-0990-3C55-309E-9F615BDD9098}"/>
              </a:ext>
            </a:extLst>
          </p:cNvPr>
          <p:cNvCxnSpPr>
            <a:cxnSpLocks/>
          </p:cNvCxnSpPr>
          <p:nvPr userDrawn="1"/>
        </p:nvCxnSpPr>
        <p:spPr>
          <a:xfrm>
            <a:off x="6472643" y="1715292"/>
            <a:ext cx="0" cy="1045000"/>
          </a:xfrm>
          <a:prstGeom prst="line">
            <a:avLst/>
          </a:prstGeom>
          <a:ln w="19050">
            <a:solidFill>
              <a:schemeClr val="tx1">
                <a:lumMod val="75000"/>
                <a:lumOff val="25000"/>
              </a:schemeClr>
            </a:solidFill>
            <a:prstDash val="dash"/>
          </a:ln>
        </p:spPr>
        <p:style>
          <a:lnRef idx="2">
            <a:schemeClr val="dk1"/>
          </a:lnRef>
          <a:fillRef idx="0">
            <a:schemeClr val="dk1"/>
          </a:fillRef>
          <a:effectRef idx="1">
            <a:schemeClr val="dk1"/>
          </a:effectRef>
          <a:fontRef idx="minor">
            <a:schemeClr val="tx1"/>
          </a:fontRef>
        </p:style>
      </p:cxnSp>
      <p:cxnSp>
        <p:nvCxnSpPr>
          <p:cNvPr id="20" name="Straight Connector 19">
            <a:extLst>
              <a:ext uri="{FF2B5EF4-FFF2-40B4-BE49-F238E27FC236}">
                <a16:creationId xmlns:a16="http://schemas.microsoft.com/office/drawing/2014/main" id="{92C989FA-CBFD-6877-3A66-DBF17DBD7C10}"/>
              </a:ext>
            </a:extLst>
          </p:cNvPr>
          <p:cNvCxnSpPr>
            <a:cxnSpLocks/>
          </p:cNvCxnSpPr>
          <p:nvPr userDrawn="1"/>
        </p:nvCxnSpPr>
        <p:spPr>
          <a:xfrm>
            <a:off x="10338986" y="1702376"/>
            <a:ext cx="0" cy="1057916"/>
          </a:xfrm>
          <a:prstGeom prst="line">
            <a:avLst/>
          </a:prstGeom>
          <a:ln w="19050">
            <a:solidFill>
              <a:schemeClr val="tx1">
                <a:lumMod val="75000"/>
                <a:lumOff val="25000"/>
              </a:schemeClr>
            </a:solidFill>
            <a:prstDash val="dash"/>
          </a:ln>
        </p:spPr>
        <p:style>
          <a:lnRef idx="2">
            <a:schemeClr val="dk1"/>
          </a:lnRef>
          <a:fillRef idx="0">
            <a:schemeClr val="dk1"/>
          </a:fillRef>
          <a:effectRef idx="1">
            <a:schemeClr val="dk1"/>
          </a:effectRef>
          <a:fontRef idx="minor">
            <a:schemeClr val="tx1"/>
          </a:fontRef>
        </p:style>
      </p:cxnSp>
      <p:sp>
        <p:nvSpPr>
          <p:cNvPr id="21" name="TextBox 20">
            <a:extLst>
              <a:ext uri="{FF2B5EF4-FFF2-40B4-BE49-F238E27FC236}">
                <a16:creationId xmlns:a16="http://schemas.microsoft.com/office/drawing/2014/main" id="{B553DE9C-BE89-3F2F-D4AD-00239F5B3883}"/>
              </a:ext>
            </a:extLst>
          </p:cNvPr>
          <p:cNvSpPr txBox="1"/>
          <p:nvPr userDrawn="1"/>
        </p:nvSpPr>
        <p:spPr>
          <a:xfrm>
            <a:off x="10338986" y="1692680"/>
            <a:ext cx="954650" cy="276999"/>
          </a:xfrm>
          <a:prstGeom prst="rect">
            <a:avLst/>
          </a:prstGeom>
          <a:noFill/>
        </p:spPr>
        <p:txBody>
          <a:bodyPr wrap="square" rtlCol="0">
            <a:spAutoFit/>
          </a:bodyPr>
          <a:lstStyle/>
          <a:p>
            <a:r>
              <a:rPr lang="en-JP" sz="1200" b="0" dirty="0"/>
              <a:t>活用資本</a:t>
            </a:r>
          </a:p>
        </p:txBody>
      </p:sp>
      <p:sp>
        <p:nvSpPr>
          <p:cNvPr id="49" name="Rectangle 48">
            <a:extLst>
              <a:ext uri="{FF2B5EF4-FFF2-40B4-BE49-F238E27FC236}">
                <a16:creationId xmlns:a16="http://schemas.microsoft.com/office/drawing/2014/main" id="{7210A905-EE55-084C-5EC6-F4C4A12203CE}"/>
              </a:ext>
            </a:extLst>
          </p:cNvPr>
          <p:cNvSpPr/>
          <p:nvPr userDrawn="1"/>
        </p:nvSpPr>
        <p:spPr>
          <a:xfrm>
            <a:off x="4556144" y="2996361"/>
            <a:ext cx="7372153" cy="1057915"/>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p>
        </p:txBody>
      </p:sp>
      <p:sp>
        <p:nvSpPr>
          <p:cNvPr id="50" name="Rectangle 49">
            <a:extLst>
              <a:ext uri="{FF2B5EF4-FFF2-40B4-BE49-F238E27FC236}">
                <a16:creationId xmlns:a16="http://schemas.microsoft.com/office/drawing/2014/main" id="{7B0391F1-75CC-891A-807D-BE9C52469EFA}"/>
              </a:ext>
            </a:extLst>
          </p:cNvPr>
          <p:cNvSpPr/>
          <p:nvPr userDrawn="1"/>
        </p:nvSpPr>
        <p:spPr>
          <a:xfrm>
            <a:off x="4556143" y="4290345"/>
            <a:ext cx="7372153" cy="1057915"/>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p>
        </p:txBody>
      </p:sp>
      <p:sp>
        <p:nvSpPr>
          <p:cNvPr id="51" name="Rectangle 50">
            <a:extLst>
              <a:ext uri="{FF2B5EF4-FFF2-40B4-BE49-F238E27FC236}">
                <a16:creationId xmlns:a16="http://schemas.microsoft.com/office/drawing/2014/main" id="{22CDD67D-8DE7-7A18-9BAF-3099EFC73226}"/>
              </a:ext>
            </a:extLst>
          </p:cNvPr>
          <p:cNvSpPr/>
          <p:nvPr userDrawn="1"/>
        </p:nvSpPr>
        <p:spPr>
          <a:xfrm>
            <a:off x="4556142" y="5584329"/>
            <a:ext cx="7372153" cy="1057915"/>
          </a:xfrm>
          <a:prstGeom prst="rect">
            <a:avLst/>
          </a:prstGeom>
          <a:solidFill>
            <a:schemeClr val="bg1"/>
          </a:solidFill>
          <a:ln w="1905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p>
        </p:txBody>
      </p:sp>
      <p:sp>
        <p:nvSpPr>
          <p:cNvPr id="54" name="TextBox 53">
            <a:extLst>
              <a:ext uri="{FF2B5EF4-FFF2-40B4-BE49-F238E27FC236}">
                <a16:creationId xmlns:a16="http://schemas.microsoft.com/office/drawing/2014/main" id="{F16D5E99-A304-9CAF-D0FE-26524D4E1BED}"/>
              </a:ext>
            </a:extLst>
          </p:cNvPr>
          <p:cNvSpPr txBox="1"/>
          <p:nvPr userDrawn="1"/>
        </p:nvSpPr>
        <p:spPr>
          <a:xfrm>
            <a:off x="4556145" y="2992215"/>
            <a:ext cx="954650" cy="276999"/>
          </a:xfrm>
          <a:prstGeom prst="rect">
            <a:avLst/>
          </a:prstGeom>
          <a:noFill/>
        </p:spPr>
        <p:txBody>
          <a:bodyPr wrap="square" rtlCol="0">
            <a:spAutoFit/>
          </a:bodyPr>
          <a:lstStyle/>
          <a:p>
            <a:r>
              <a:rPr lang="en-JP" sz="1200" b="0" dirty="0"/>
              <a:t>アイデア</a:t>
            </a:r>
          </a:p>
        </p:txBody>
      </p:sp>
      <p:sp>
        <p:nvSpPr>
          <p:cNvPr id="55" name="TextBox 54">
            <a:extLst>
              <a:ext uri="{FF2B5EF4-FFF2-40B4-BE49-F238E27FC236}">
                <a16:creationId xmlns:a16="http://schemas.microsoft.com/office/drawing/2014/main" id="{90C3ED70-DF6B-4D70-FB01-415E25FCDB9A}"/>
              </a:ext>
            </a:extLst>
          </p:cNvPr>
          <p:cNvSpPr txBox="1"/>
          <p:nvPr userDrawn="1"/>
        </p:nvSpPr>
        <p:spPr>
          <a:xfrm>
            <a:off x="6471407" y="2992215"/>
            <a:ext cx="954650" cy="276999"/>
          </a:xfrm>
          <a:prstGeom prst="rect">
            <a:avLst/>
          </a:prstGeom>
          <a:noFill/>
        </p:spPr>
        <p:txBody>
          <a:bodyPr wrap="square" rtlCol="0">
            <a:spAutoFit/>
          </a:bodyPr>
          <a:lstStyle/>
          <a:p>
            <a:r>
              <a:rPr lang="en-JP" sz="1200" b="0" dirty="0"/>
              <a:t>概要</a:t>
            </a:r>
          </a:p>
        </p:txBody>
      </p:sp>
      <p:cxnSp>
        <p:nvCxnSpPr>
          <p:cNvPr id="56" name="Straight Connector 55">
            <a:extLst>
              <a:ext uri="{FF2B5EF4-FFF2-40B4-BE49-F238E27FC236}">
                <a16:creationId xmlns:a16="http://schemas.microsoft.com/office/drawing/2014/main" id="{2017CF92-2DB4-F19A-96C7-843E1809F3FA}"/>
              </a:ext>
            </a:extLst>
          </p:cNvPr>
          <p:cNvCxnSpPr>
            <a:cxnSpLocks/>
          </p:cNvCxnSpPr>
          <p:nvPr userDrawn="1"/>
        </p:nvCxnSpPr>
        <p:spPr>
          <a:xfrm>
            <a:off x="6472643" y="3014827"/>
            <a:ext cx="0" cy="1045000"/>
          </a:xfrm>
          <a:prstGeom prst="line">
            <a:avLst/>
          </a:prstGeom>
          <a:ln w="19050">
            <a:solidFill>
              <a:schemeClr val="tx1">
                <a:lumMod val="75000"/>
                <a:lumOff val="25000"/>
              </a:schemeClr>
            </a:solidFill>
            <a:prstDash val="dash"/>
          </a:ln>
        </p:spPr>
        <p:style>
          <a:lnRef idx="2">
            <a:schemeClr val="dk1"/>
          </a:lnRef>
          <a:fillRef idx="0">
            <a:schemeClr val="dk1"/>
          </a:fillRef>
          <a:effectRef idx="1">
            <a:schemeClr val="dk1"/>
          </a:effectRef>
          <a:fontRef idx="minor">
            <a:schemeClr val="tx1"/>
          </a:fontRef>
        </p:style>
      </p:cxnSp>
      <p:cxnSp>
        <p:nvCxnSpPr>
          <p:cNvPr id="57" name="Straight Connector 56">
            <a:extLst>
              <a:ext uri="{FF2B5EF4-FFF2-40B4-BE49-F238E27FC236}">
                <a16:creationId xmlns:a16="http://schemas.microsoft.com/office/drawing/2014/main" id="{9C539573-F2F1-685E-7FD6-70717C9CA310}"/>
              </a:ext>
            </a:extLst>
          </p:cNvPr>
          <p:cNvCxnSpPr>
            <a:cxnSpLocks/>
          </p:cNvCxnSpPr>
          <p:nvPr userDrawn="1"/>
        </p:nvCxnSpPr>
        <p:spPr>
          <a:xfrm>
            <a:off x="10338986" y="3001911"/>
            <a:ext cx="0" cy="1057916"/>
          </a:xfrm>
          <a:prstGeom prst="line">
            <a:avLst/>
          </a:prstGeom>
          <a:ln w="19050">
            <a:solidFill>
              <a:schemeClr val="tx1">
                <a:lumMod val="75000"/>
                <a:lumOff val="25000"/>
              </a:schemeClr>
            </a:solidFill>
            <a:prstDash val="dash"/>
          </a:ln>
        </p:spPr>
        <p:style>
          <a:lnRef idx="2">
            <a:schemeClr val="dk1"/>
          </a:lnRef>
          <a:fillRef idx="0">
            <a:schemeClr val="dk1"/>
          </a:fillRef>
          <a:effectRef idx="1">
            <a:schemeClr val="dk1"/>
          </a:effectRef>
          <a:fontRef idx="minor">
            <a:schemeClr val="tx1"/>
          </a:fontRef>
        </p:style>
      </p:cxnSp>
      <p:sp>
        <p:nvSpPr>
          <p:cNvPr id="59" name="TextBox 58">
            <a:extLst>
              <a:ext uri="{FF2B5EF4-FFF2-40B4-BE49-F238E27FC236}">
                <a16:creationId xmlns:a16="http://schemas.microsoft.com/office/drawing/2014/main" id="{9DB28D30-1B5E-4F1C-408C-012A6390F37E}"/>
              </a:ext>
            </a:extLst>
          </p:cNvPr>
          <p:cNvSpPr txBox="1"/>
          <p:nvPr userDrawn="1"/>
        </p:nvSpPr>
        <p:spPr>
          <a:xfrm>
            <a:off x="4556145" y="4291750"/>
            <a:ext cx="954650" cy="276999"/>
          </a:xfrm>
          <a:prstGeom prst="rect">
            <a:avLst/>
          </a:prstGeom>
          <a:noFill/>
        </p:spPr>
        <p:txBody>
          <a:bodyPr wrap="square" rtlCol="0">
            <a:spAutoFit/>
          </a:bodyPr>
          <a:lstStyle/>
          <a:p>
            <a:r>
              <a:rPr lang="en-JP" sz="1200" b="0" dirty="0"/>
              <a:t>アイデア</a:t>
            </a:r>
          </a:p>
        </p:txBody>
      </p:sp>
      <p:sp>
        <p:nvSpPr>
          <p:cNvPr id="60" name="TextBox 59">
            <a:extLst>
              <a:ext uri="{FF2B5EF4-FFF2-40B4-BE49-F238E27FC236}">
                <a16:creationId xmlns:a16="http://schemas.microsoft.com/office/drawing/2014/main" id="{8154E70E-0299-57C2-69FD-5DF002237EDF}"/>
              </a:ext>
            </a:extLst>
          </p:cNvPr>
          <p:cNvSpPr txBox="1"/>
          <p:nvPr userDrawn="1"/>
        </p:nvSpPr>
        <p:spPr>
          <a:xfrm>
            <a:off x="6471407" y="4291750"/>
            <a:ext cx="954650" cy="276999"/>
          </a:xfrm>
          <a:prstGeom prst="rect">
            <a:avLst/>
          </a:prstGeom>
          <a:noFill/>
        </p:spPr>
        <p:txBody>
          <a:bodyPr wrap="square" rtlCol="0">
            <a:spAutoFit/>
          </a:bodyPr>
          <a:lstStyle/>
          <a:p>
            <a:r>
              <a:rPr lang="en-JP" sz="1200" b="0" dirty="0"/>
              <a:t>概要</a:t>
            </a:r>
          </a:p>
        </p:txBody>
      </p:sp>
      <p:cxnSp>
        <p:nvCxnSpPr>
          <p:cNvPr id="61" name="Straight Connector 60">
            <a:extLst>
              <a:ext uri="{FF2B5EF4-FFF2-40B4-BE49-F238E27FC236}">
                <a16:creationId xmlns:a16="http://schemas.microsoft.com/office/drawing/2014/main" id="{5CCA714D-4B59-3C61-5ED8-10FA779A991D}"/>
              </a:ext>
            </a:extLst>
          </p:cNvPr>
          <p:cNvCxnSpPr>
            <a:cxnSpLocks/>
          </p:cNvCxnSpPr>
          <p:nvPr userDrawn="1"/>
        </p:nvCxnSpPr>
        <p:spPr>
          <a:xfrm>
            <a:off x="6472643" y="4314362"/>
            <a:ext cx="0" cy="1045000"/>
          </a:xfrm>
          <a:prstGeom prst="line">
            <a:avLst/>
          </a:prstGeom>
          <a:ln w="19050">
            <a:solidFill>
              <a:schemeClr val="tx1">
                <a:lumMod val="75000"/>
                <a:lumOff val="25000"/>
              </a:schemeClr>
            </a:solidFill>
            <a:prstDash val="dash"/>
          </a:ln>
        </p:spPr>
        <p:style>
          <a:lnRef idx="2">
            <a:schemeClr val="dk1"/>
          </a:lnRef>
          <a:fillRef idx="0">
            <a:schemeClr val="dk1"/>
          </a:fillRef>
          <a:effectRef idx="1">
            <a:schemeClr val="dk1"/>
          </a:effectRef>
          <a:fontRef idx="minor">
            <a:schemeClr val="tx1"/>
          </a:fontRef>
        </p:style>
      </p:cxnSp>
      <p:cxnSp>
        <p:nvCxnSpPr>
          <p:cNvPr id="62" name="Straight Connector 61">
            <a:extLst>
              <a:ext uri="{FF2B5EF4-FFF2-40B4-BE49-F238E27FC236}">
                <a16:creationId xmlns:a16="http://schemas.microsoft.com/office/drawing/2014/main" id="{29FF587F-2960-0910-EFB8-26C4F318B7DC}"/>
              </a:ext>
            </a:extLst>
          </p:cNvPr>
          <p:cNvCxnSpPr>
            <a:cxnSpLocks/>
          </p:cNvCxnSpPr>
          <p:nvPr userDrawn="1"/>
        </p:nvCxnSpPr>
        <p:spPr>
          <a:xfrm>
            <a:off x="10338986" y="4301446"/>
            <a:ext cx="0" cy="1057916"/>
          </a:xfrm>
          <a:prstGeom prst="line">
            <a:avLst/>
          </a:prstGeom>
          <a:ln w="19050">
            <a:solidFill>
              <a:schemeClr val="tx1">
                <a:lumMod val="75000"/>
                <a:lumOff val="25000"/>
              </a:schemeClr>
            </a:solidFill>
            <a:prstDash val="dash"/>
          </a:ln>
        </p:spPr>
        <p:style>
          <a:lnRef idx="2">
            <a:schemeClr val="dk1"/>
          </a:lnRef>
          <a:fillRef idx="0">
            <a:schemeClr val="dk1"/>
          </a:fillRef>
          <a:effectRef idx="1">
            <a:schemeClr val="dk1"/>
          </a:effectRef>
          <a:fontRef idx="minor">
            <a:schemeClr val="tx1"/>
          </a:fontRef>
        </p:style>
      </p:cxnSp>
      <p:sp>
        <p:nvSpPr>
          <p:cNvPr id="64" name="TextBox 63">
            <a:extLst>
              <a:ext uri="{FF2B5EF4-FFF2-40B4-BE49-F238E27FC236}">
                <a16:creationId xmlns:a16="http://schemas.microsoft.com/office/drawing/2014/main" id="{EF28FA66-005D-6310-7294-372BBD2959F0}"/>
              </a:ext>
            </a:extLst>
          </p:cNvPr>
          <p:cNvSpPr txBox="1"/>
          <p:nvPr userDrawn="1"/>
        </p:nvSpPr>
        <p:spPr>
          <a:xfrm>
            <a:off x="4556145" y="5591285"/>
            <a:ext cx="954650" cy="276999"/>
          </a:xfrm>
          <a:prstGeom prst="rect">
            <a:avLst/>
          </a:prstGeom>
          <a:noFill/>
        </p:spPr>
        <p:txBody>
          <a:bodyPr wrap="square" rtlCol="0">
            <a:spAutoFit/>
          </a:bodyPr>
          <a:lstStyle/>
          <a:p>
            <a:r>
              <a:rPr lang="en-JP" sz="1200" b="0" dirty="0"/>
              <a:t>アイデア</a:t>
            </a:r>
          </a:p>
        </p:txBody>
      </p:sp>
      <p:sp>
        <p:nvSpPr>
          <p:cNvPr id="65" name="TextBox 64">
            <a:extLst>
              <a:ext uri="{FF2B5EF4-FFF2-40B4-BE49-F238E27FC236}">
                <a16:creationId xmlns:a16="http://schemas.microsoft.com/office/drawing/2014/main" id="{797E8BAC-4216-689C-C8E0-79BB84BB7D6D}"/>
              </a:ext>
            </a:extLst>
          </p:cNvPr>
          <p:cNvSpPr txBox="1"/>
          <p:nvPr userDrawn="1"/>
        </p:nvSpPr>
        <p:spPr>
          <a:xfrm>
            <a:off x="6471407" y="5591285"/>
            <a:ext cx="954650" cy="276999"/>
          </a:xfrm>
          <a:prstGeom prst="rect">
            <a:avLst/>
          </a:prstGeom>
          <a:noFill/>
        </p:spPr>
        <p:txBody>
          <a:bodyPr wrap="square" rtlCol="0">
            <a:spAutoFit/>
          </a:bodyPr>
          <a:lstStyle/>
          <a:p>
            <a:r>
              <a:rPr lang="en-JP" sz="1200" b="0" dirty="0"/>
              <a:t>概要</a:t>
            </a:r>
          </a:p>
        </p:txBody>
      </p:sp>
      <p:cxnSp>
        <p:nvCxnSpPr>
          <p:cNvPr id="66" name="Straight Connector 65">
            <a:extLst>
              <a:ext uri="{FF2B5EF4-FFF2-40B4-BE49-F238E27FC236}">
                <a16:creationId xmlns:a16="http://schemas.microsoft.com/office/drawing/2014/main" id="{029B2E3A-2E18-C936-A1A5-27B360F665B5}"/>
              </a:ext>
            </a:extLst>
          </p:cNvPr>
          <p:cNvCxnSpPr>
            <a:cxnSpLocks/>
          </p:cNvCxnSpPr>
          <p:nvPr userDrawn="1"/>
        </p:nvCxnSpPr>
        <p:spPr>
          <a:xfrm>
            <a:off x="6472643" y="5613897"/>
            <a:ext cx="0" cy="1045000"/>
          </a:xfrm>
          <a:prstGeom prst="line">
            <a:avLst/>
          </a:prstGeom>
          <a:ln w="19050">
            <a:solidFill>
              <a:schemeClr val="tx1">
                <a:lumMod val="75000"/>
                <a:lumOff val="25000"/>
              </a:schemeClr>
            </a:solidFill>
            <a:prstDash val="dash"/>
          </a:ln>
        </p:spPr>
        <p:style>
          <a:lnRef idx="2">
            <a:schemeClr val="dk1"/>
          </a:lnRef>
          <a:fillRef idx="0">
            <a:schemeClr val="dk1"/>
          </a:fillRef>
          <a:effectRef idx="1">
            <a:schemeClr val="dk1"/>
          </a:effectRef>
          <a:fontRef idx="minor">
            <a:schemeClr val="tx1"/>
          </a:fontRef>
        </p:style>
      </p:cxnSp>
      <p:cxnSp>
        <p:nvCxnSpPr>
          <p:cNvPr id="67" name="Straight Connector 66">
            <a:extLst>
              <a:ext uri="{FF2B5EF4-FFF2-40B4-BE49-F238E27FC236}">
                <a16:creationId xmlns:a16="http://schemas.microsoft.com/office/drawing/2014/main" id="{B40A2EC0-AF2A-61FF-0CB2-E149054EC472}"/>
              </a:ext>
            </a:extLst>
          </p:cNvPr>
          <p:cNvCxnSpPr>
            <a:cxnSpLocks/>
          </p:cNvCxnSpPr>
          <p:nvPr userDrawn="1"/>
        </p:nvCxnSpPr>
        <p:spPr>
          <a:xfrm>
            <a:off x="10338986" y="5600981"/>
            <a:ext cx="0" cy="1057916"/>
          </a:xfrm>
          <a:prstGeom prst="line">
            <a:avLst/>
          </a:prstGeom>
          <a:ln w="19050">
            <a:solidFill>
              <a:schemeClr val="tx1">
                <a:lumMod val="75000"/>
                <a:lumOff val="25000"/>
              </a:schemeClr>
            </a:solidFill>
            <a:prstDash val="dash"/>
          </a:ln>
        </p:spPr>
        <p:style>
          <a:lnRef idx="2">
            <a:schemeClr val="dk1"/>
          </a:lnRef>
          <a:fillRef idx="0">
            <a:schemeClr val="dk1"/>
          </a:fillRef>
          <a:effectRef idx="1">
            <a:schemeClr val="dk1"/>
          </a:effectRef>
          <a:fontRef idx="minor">
            <a:schemeClr val="tx1"/>
          </a:fontRef>
        </p:style>
      </p:cxnSp>
      <p:sp>
        <p:nvSpPr>
          <p:cNvPr id="69" name="TextBox 68">
            <a:extLst>
              <a:ext uri="{FF2B5EF4-FFF2-40B4-BE49-F238E27FC236}">
                <a16:creationId xmlns:a16="http://schemas.microsoft.com/office/drawing/2014/main" id="{39CF9A25-BE9E-E566-B341-6325402D0E5A}"/>
              </a:ext>
            </a:extLst>
          </p:cNvPr>
          <p:cNvSpPr txBox="1"/>
          <p:nvPr userDrawn="1"/>
        </p:nvSpPr>
        <p:spPr>
          <a:xfrm>
            <a:off x="10338986" y="2981379"/>
            <a:ext cx="954650" cy="276999"/>
          </a:xfrm>
          <a:prstGeom prst="rect">
            <a:avLst/>
          </a:prstGeom>
          <a:noFill/>
        </p:spPr>
        <p:txBody>
          <a:bodyPr wrap="square" rtlCol="0">
            <a:spAutoFit/>
          </a:bodyPr>
          <a:lstStyle/>
          <a:p>
            <a:r>
              <a:rPr lang="en-JP" sz="1200" b="0" dirty="0"/>
              <a:t>活用資本</a:t>
            </a:r>
          </a:p>
        </p:txBody>
      </p:sp>
      <p:sp>
        <p:nvSpPr>
          <p:cNvPr id="70" name="TextBox 69">
            <a:extLst>
              <a:ext uri="{FF2B5EF4-FFF2-40B4-BE49-F238E27FC236}">
                <a16:creationId xmlns:a16="http://schemas.microsoft.com/office/drawing/2014/main" id="{5959EE7F-BA4E-DEE3-8E45-FAB86E76DDD9}"/>
              </a:ext>
            </a:extLst>
          </p:cNvPr>
          <p:cNvSpPr txBox="1"/>
          <p:nvPr userDrawn="1"/>
        </p:nvSpPr>
        <p:spPr>
          <a:xfrm>
            <a:off x="10338986" y="4286991"/>
            <a:ext cx="954650" cy="276999"/>
          </a:xfrm>
          <a:prstGeom prst="rect">
            <a:avLst/>
          </a:prstGeom>
          <a:noFill/>
        </p:spPr>
        <p:txBody>
          <a:bodyPr wrap="square" rtlCol="0">
            <a:spAutoFit/>
          </a:bodyPr>
          <a:lstStyle/>
          <a:p>
            <a:r>
              <a:rPr lang="en-JP" sz="1200" b="0" dirty="0"/>
              <a:t>活用資本</a:t>
            </a:r>
          </a:p>
        </p:txBody>
      </p:sp>
      <p:sp>
        <p:nvSpPr>
          <p:cNvPr id="71" name="TextBox 70">
            <a:extLst>
              <a:ext uri="{FF2B5EF4-FFF2-40B4-BE49-F238E27FC236}">
                <a16:creationId xmlns:a16="http://schemas.microsoft.com/office/drawing/2014/main" id="{A8D4742D-E7BE-FF0A-6787-6AE3A22CC8C3}"/>
              </a:ext>
            </a:extLst>
          </p:cNvPr>
          <p:cNvSpPr txBox="1"/>
          <p:nvPr userDrawn="1"/>
        </p:nvSpPr>
        <p:spPr>
          <a:xfrm>
            <a:off x="10338986" y="5589880"/>
            <a:ext cx="954650" cy="276999"/>
          </a:xfrm>
          <a:prstGeom prst="rect">
            <a:avLst/>
          </a:prstGeom>
          <a:noFill/>
        </p:spPr>
        <p:txBody>
          <a:bodyPr wrap="square" rtlCol="0">
            <a:spAutoFit/>
          </a:bodyPr>
          <a:lstStyle/>
          <a:p>
            <a:r>
              <a:rPr lang="en-JP" sz="1200" b="0" dirty="0"/>
              <a:t>活用資本</a:t>
            </a:r>
          </a:p>
        </p:txBody>
      </p:sp>
    </p:spTree>
    <p:extLst>
      <p:ext uri="{BB962C8B-B14F-4D97-AF65-F5344CB8AC3E}">
        <p14:creationId xmlns:p14="http://schemas.microsoft.com/office/powerpoint/2010/main" val="20095145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80768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16153"/>
      </p:ext>
    </p:extLst>
  </p:cSld>
  <p:clrMap bg1="lt1" tx1="dk1" bg2="lt2" tx2="dk2" accent1="accent1" accent2="accent2" accent3="accent3" accent4="accent4" accent5="accent5" accent6="accent6" hlink="hlink" folHlink="folHlink"/>
  <p:sldLayoutIdLst>
    <p:sldLayoutId id="2147483650" r:id="rId1"/>
    <p:sldLayoutId id="2147483651" r:id="rId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20FBDA5-4236-AD59-3002-4C41CA332F5C}"/>
              </a:ext>
            </a:extLst>
          </p:cNvPr>
          <p:cNvSpPr txBox="1"/>
          <p:nvPr/>
        </p:nvSpPr>
        <p:spPr>
          <a:xfrm>
            <a:off x="380143" y="558165"/>
            <a:ext cx="5845995" cy="461665"/>
          </a:xfrm>
          <a:prstGeom prst="rect">
            <a:avLst/>
          </a:prstGeom>
          <a:noFill/>
        </p:spPr>
        <p:txBody>
          <a:bodyPr wrap="square" rtlCol="0">
            <a:spAutoFit/>
          </a:bodyPr>
          <a:lstStyle/>
          <a:p>
            <a:r>
              <a:rPr lang="en-JP" sz="2400" b="1" dirty="0"/>
              <a:t>駅前再構築ゾーン</a:t>
            </a:r>
          </a:p>
        </p:txBody>
      </p:sp>
      <p:sp>
        <p:nvSpPr>
          <p:cNvPr id="4" name="TextBox 3">
            <a:extLst>
              <a:ext uri="{FF2B5EF4-FFF2-40B4-BE49-F238E27FC236}">
                <a16:creationId xmlns:a16="http://schemas.microsoft.com/office/drawing/2014/main" id="{F9653E04-3901-3B99-9A7B-28F367D7BA99}"/>
              </a:ext>
            </a:extLst>
          </p:cNvPr>
          <p:cNvSpPr txBox="1"/>
          <p:nvPr/>
        </p:nvSpPr>
        <p:spPr>
          <a:xfrm>
            <a:off x="380145" y="1932703"/>
            <a:ext cx="3773112" cy="2031325"/>
          </a:xfrm>
          <a:prstGeom prst="rect">
            <a:avLst/>
          </a:prstGeom>
          <a:noFill/>
        </p:spPr>
        <p:txBody>
          <a:bodyPr wrap="square" rtlCol="0">
            <a:spAutoFit/>
          </a:bodyPr>
          <a:lstStyle/>
          <a:p>
            <a:pPr marL="171450" indent="-171450">
              <a:buFont typeface="Arial" panose="020B0604020202020204" pitchFamily="34" charset="0"/>
              <a:buChar char="•"/>
            </a:pPr>
            <a:r>
              <a:rPr lang="en-JP" sz="1400" b="1" dirty="0"/>
              <a:t>環境・エネルギーや防災機能等に配慮した商業施設等の建替え促進</a:t>
            </a:r>
          </a:p>
          <a:p>
            <a:pPr marL="171450" indent="-171450">
              <a:buFont typeface="Arial" panose="020B0604020202020204" pitchFamily="34" charset="0"/>
              <a:buChar char="•"/>
            </a:pPr>
            <a:endParaRPr lang="en-JP" sz="1400" b="1" dirty="0"/>
          </a:p>
          <a:p>
            <a:pPr marL="171450" indent="-171450">
              <a:buFont typeface="Arial" panose="020B0604020202020204" pitchFamily="34" charset="0"/>
              <a:buChar char="•"/>
            </a:pPr>
            <a:r>
              <a:rPr lang="en-JP" sz="1400" b="1" dirty="0"/>
              <a:t>県都・都心としての防災機能の強化（駅前滞在者安全確保・帰宅困難者支援）</a:t>
            </a:r>
          </a:p>
          <a:p>
            <a:pPr marL="171450" indent="-171450">
              <a:buFont typeface="Arial" panose="020B0604020202020204" pitchFamily="34" charset="0"/>
              <a:buChar char="•"/>
            </a:pPr>
            <a:endParaRPr lang="en-JP" sz="1400" b="1" dirty="0"/>
          </a:p>
          <a:p>
            <a:pPr marL="171450" indent="-171450">
              <a:buFont typeface="Arial" panose="020B0604020202020204" pitchFamily="34" charset="0"/>
              <a:buChar char="•"/>
            </a:pPr>
            <a:r>
              <a:rPr lang="en-JP" sz="1400" b="1" dirty="0"/>
              <a:t>土地の高度利用化等と合わせたゆとりある空間の創出と都市機能の複合（ミクストユースなまちづくり）</a:t>
            </a:r>
          </a:p>
        </p:txBody>
      </p:sp>
      <p:sp>
        <p:nvSpPr>
          <p:cNvPr id="2" name="TextBox 1">
            <a:extLst>
              <a:ext uri="{FF2B5EF4-FFF2-40B4-BE49-F238E27FC236}">
                <a16:creationId xmlns:a16="http://schemas.microsoft.com/office/drawing/2014/main" id="{5C76AE15-B72A-23E7-19C5-0F158117C149}"/>
              </a:ext>
            </a:extLst>
          </p:cNvPr>
          <p:cNvSpPr txBox="1"/>
          <p:nvPr/>
        </p:nvSpPr>
        <p:spPr>
          <a:xfrm>
            <a:off x="4589092" y="2163440"/>
            <a:ext cx="1845892" cy="307777"/>
          </a:xfrm>
          <a:prstGeom prst="rect">
            <a:avLst/>
          </a:prstGeom>
          <a:noFill/>
        </p:spPr>
        <p:txBody>
          <a:bodyPr wrap="square" rtlCol="0">
            <a:spAutoFit/>
          </a:bodyPr>
          <a:lstStyle/>
          <a:p>
            <a:pPr algn="ctr"/>
            <a:r>
              <a:rPr lang="en-JP" sz="1400" b="1" dirty="0"/>
              <a:t>複合商業施設整備</a:t>
            </a:r>
          </a:p>
        </p:txBody>
      </p:sp>
      <p:sp>
        <p:nvSpPr>
          <p:cNvPr id="6" name="TextBox 5">
            <a:extLst>
              <a:ext uri="{FF2B5EF4-FFF2-40B4-BE49-F238E27FC236}">
                <a16:creationId xmlns:a16="http://schemas.microsoft.com/office/drawing/2014/main" id="{2297928F-7373-9972-7605-B88338823529}"/>
              </a:ext>
            </a:extLst>
          </p:cNvPr>
          <p:cNvSpPr txBox="1"/>
          <p:nvPr/>
        </p:nvSpPr>
        <p:spPr>
          <a:xfrm>
            <a:off x="6525240" y="2055718"/>
            <a:ext cx="3773111" cy="430887"/>
          </a:xfrm>
          <a:prstGeom prst="rect">
            <a:avLst/>
          </a:prstGeom>
          <a:noFill/>
        </p:spPr>
        <p:txBody>
          <a:bodyPr wrap="square" rtlCol="0">
            <a:spAutoFit/>
          </a:bodyPr>
          <a:lstStyle/>
          <a:p>
            <a:pPr marL="177800" indent="-177800">
              <a:buFont typeface="Arial" panose="020B0604020202020204" pitchFamily="34" charset="0"/>
              <a:buChar char="•"/>
            </a:pPr>
            <a:r>
              <a:rPr lang="en-JP" sz="1100" b="1" dirty="0"/>
              <a:t>複合商業施設を整備する</a:t>
            </a:r>
          </a:p>
          <a:p>
            <a:pPr marL="177800" indent="-177800">
              <a:buFont typeface="Arial" panose="020B0604020202020204" pitchFamily="34" charset="0"/>
              <a:buChar char="•"/>
            </a:pPr>
            <a:r>
              <a:rPr lang="en-JP" sz="1100" b="1" dirty="0"/>
              <a:t>環境に配慮したゼロカーボン型の商業施設</a:t>
            </a:r>
          </a:p>
        </p:txBody>
      </p:sp>
      <p:sp>
        <p:nvSpPr>
          <p:cNvPr id="7" name="TextBox 6">
            <a:extLst>
              <a:ext uri="{FF2B5EF4-FFF2-40B4-BE49-F238E27FC236}">
                <a16:creationId xmlns:a16="http://schemas.microsoft.com/office/drawing/2014/main" id="{BFEE2D17-1967-0CA0-86F8-64C06BE8CB3D}"/>
              </a:ext>
            </a:extLst>
          </p:cNvPr>
          <p:cNvSpPr txBox="1"/>
          <p:nvPr/>
        </p:nvSpPr>
        <p:spPr>
          <a:xfrm>
            <a:off x="10358173" y="1968240"/>
            <a:ext cx="1530596" cy="261610"/>
          </a:xfrm>
          <a:prstGeom prst="rect">
            <a:avLst/>
          </a:prstGeom>
          <a:noFill/>
        </p:spPr>
        <p:txBody>
          <a:bodyPr wrap="square" rtlCol="0">
            <a:spAutoFit/>
          </a:bodyPr>
          <a:lstStyle/>
          <a:p>
            <a:pPr marL="171450" indent="-171450">
              <a:buFont typeface="Arial" panose="020B0604020202020204" pitchFamily="34" charset="0"/>
              <a:buChar char="•"/>
            </a:pPr>
            <a:r>
              <a:rPr lang="en-JP" sz="1100" b="1" dirty="0"/>
              <a:t>商業施設（新規）</a:t>
            </a:r>
          </a:p>
        </p:txBody>
      </p:sp>
      <p:sp>
        <p:nvSpPr>
          <p:cNvPr id="10" name="TextBox 9">
            <a:extLst>
              <a:ext uri="{FF2B5EF4-FFF2-40B4-BE49-F238E27FC236}">
                <a16:creationId xmlns:a16="http://schemas.microsoft.com/office/drawing/2014/main" id="{9C8F83C6-416C-F51A-72D7-1BCFBE998D59}"/>
              </a:ext>
            </a:extLst>
          </p:cNvPr>
          <p:cNvSpPr txBox="1"/>
          <p:nvPr/>
        </p:nvSpPr>
        <p:spPr>
          <a:xfrm>
            <a:off x="4589092" y="3429000"/>
            <a:ext cx="1845892" cy="307777"/>
          </a:xfrm>
          <a:prstGeom prst="rect">
            <a:avLst/>
          </a:prstGeom>
          <a:noFill/>
        </p:spPr>
        <p:txBody>
          <a:bodyPr wrap="square" rtlCol="0">
            <a:spAutoFit/>
          </a:bodyPr>
          <a:lstStyle/>
          <a:p>
            <a:pPr algn="ctr"/>
            <a:r>
              <a:rPr lang="en-JP" sz="1400" b="1" dirty="0"/>
              <a:t>防災拠点整備</a:t>
            </a:r>
          </a:p>
        </p:txBody>
      </p:sp>
      <p:sp>
        <p:nvSpPr>
          <p:cNvPr id="11" name="TextBox 10">
            <a:extLst>
              <a:ext uri="{FF2B5EF4-FFF2-40B4-BE49-F238E27FC236}">
                <a16:creationId xmlns:a16="http://schemas.microsoft.com/office/drawing/2014/main" id="{F1670436-D437-207F-9439-3E68D716B283}"/>
              </a:ext>
            </a:extLst>
          </p:cNvPr>
          <p:cNvSpPr txBox="1"/>
          <p:nvPr/>
        </p:nvSpPr>
        <p:spPr>
          <a:xfrm>
            <a:off x="10358171" y="3278571"/>
            <a:ext cx="1530596" cy="430887"/>
          </a:xfrm>
          <a:prstGeom prst="rect">
            <a:avLst/>
          </a:prstGeom>
          <a:noFill/>
        </p:spPr>
        <p:txBody>
          <a:bodyPr wrap="square" rtlCol="0">
            <a:spAutoFit/>
          </a:bodyPr>
          <a:lstStyle/>
          <a:p>
            <a:pPr marL="171450" indent="-171450">
              <a:buFont typeface="Arial" panose="020B0604020202020204" pitchFamily="34" charset="0"/>
              <a:buChar char="•"/>
            </a:pPr>
            <a:r>
              <a:rPr lang="en-JP" sz="1100" b="1" dirty="0"/>
              <a:t>パーキングセンター（既存）</a:t>
            </a:r>
          </a:p>
        </p:txBody>
      </p:sp>
      <p:sp>
        <p:nvSpPr>
          <p:cNvPr id="12" name="TextBox 11">
            <a:extLst>
              <a:ext uri="{FF2B5EF4-FFF2-40B4-BE49-F238E27FC236}">
                <a16:creationId xmlns:a16="http://schemas.microsoft.com/office/drawing/2014/main" id="{ACC6FF6F-C17C-EEB6-17B0-CDB2ADCA8306}"/>
              </a:ext>
            </a:extLst>
          </p:cNvPr>
          <p:cNvSpPr txBox="1"/>
          <p:nvPr/>
        </p:nvSpPr>
        <p:spPr>
          <a:xfrm>
            <a:off x="6525239" y="3429000"/>
            <a:ext cx="3773111" cy="261610"/>
          </a:xfrm>
          <a:prstGeom prst="rect">
            <a:avLst/>
          </a:prstGeom>
          <a:noFill/>
        </p:spPr>
        <p:txBody>
          <a:bodyPr wrap="square" rtlCol="0">
            <a:spAutoFit/>
          </a:bodyPr>
          <a:lstStyle/>
          <a:p>
            <a:pPr marL="177800" indent="-177800">
              <a:buFont typeface="Arial" panose="020B0604020202020204" pitchFamily="34" charset="0"/>
              <a:buChar char="•"/>
            </a:pPr>
            <a:r>
              <a:rPr lang="en-JP" sz="1100" b="1" dirty="0"/>
              <a:t>浦和パーキングセンターの一部に防災拠点を整備する</a:t>
            </a:r>
          </a:p>
        </p:txBody>
      </p:sp>
      <p:sp>
        <p:nvSpPr>
          <p:cNvPr id="13" name="TextBox 12">
            <a:extLst>
              <a:ext uri="{FF2B5EF4-FFF2-40B4-BE49-F238E27FC236}">
                <a16:creationId xmlns:a16="http://schemas.microsoft.com/office/drawing/2014/main" id="{66649855-2817-7246-8B99-315D9DF6CA3D}"/>
              </a:ext>
            </a:extLst>
          </p:cNvPr>
          <p:cNvSpPr txBox="1"/>
          <p:nvPr/>
        </p:nvSpPr>
        <p:spPr>
          <a:xfrm>
            <a:off x="4589092" y="6025135"/>
            <a:ext cx="1845892" cy="307777"/>
          </a:xfrm>
          <a:prstGeom prst="rect">
            <a:avLst/>
          </a:prstGeom>
          <a:noFill/>
        </p:spPr>
        <p:txBody>
          <a:bodyPr wrap="square" rtlCol="0">
            <a:spAutoFit/>
          </a:bodyPr>
          <a:lstStyle/>
          <a:p>
            <a:pPr algn="ctr"/>
            <a:r>
              <a:rPr lang="en-JP" sz="1400" b="1" dirty="0"/>
              <a:t>市民活動拠点設置</a:t>
            </a:r>
          </a:p>
        </p:txBody>
      </p:sp>
      <p:sp>
        <p:nvSpPr>
          <p:cNvPr id="14" name="TextBox 13">
            <a:extLst>
              <a:ext uri="{FF2B5EF4-FFF2-40B4-BE49-F238E27FC236}">
                <a16:creationId xmlns:a16="http://schemas.microsoft.com/office/drawing/2014/main" id="{A29F632D-A267-5543-A8B2-B44356F57FC3}"/>
              </a:ext>
            </a:extLst>
          </p:cNvPr>
          <p:cNvSpPr txBox="1"/>
          <p:nvPr/>
        </p:nvSpPr>
        <p:spPr>
          <a:xfrm>
            <a:off x="6525239" y="5917413"/>
            <a:ext cx="3773111" cy="600164"/>
          </a:xfrm>
          <a:prstGeom prst="rect">
            <a:avLst/>
          </a:prstGeom>
          <a:noFill/>
        </p:spPr>
        <p:txBody>
          <a:bodyPr wrap="square" rtlCol="0">
            <a:spAutoFit/>
          </a:bodyPr>
          <a:lstStyle/>
          <a:p>
            <a:pPr marL="177800" indent="-177800">
              <a:buFont typeface="Arial" panose="020B0604020202020204" pitchFamily="34" charset="0"/>
              <a:buChar char="•"/>
            </a:pPr>
            <a:r>
              <a:rPr lang="en-JP" sz="1100" b="1" dirty="0"/>
              <a:t>小学校を含めた複合型公共施設の設置</a:t>
            </a:r>
          </a:p>
          <a:p>
            <a:pPr marL="177800" indent="-177800">
              <a:buFont typeface="Arial" panose="020B0604020202020204" pitchFamily="34" charset="0"/>
              <a:buChar char="•"/>
            </a:pPr>
            <a:r>
              <a:rPr lang="en-JP" sz="1100" b="1" dirty="0"/>
              <a:t>小学校、市民活動センター、文化ホールを含めた複合型市民施設を整備する</a:t>
            </a:r>
          </a:p>
        </p:txBody>
      </p:sp>
      <p:sp>
        <p:nvSpPr>
          <p:cNvPr id="15" name="TextBox 14">
            <a:extLst>
              <a:ext uri="{FF2B5EF4-FFF2-40B4-BE49-F238E27FC236}">
                <a16:creationId xmlns:a16="http://schemas.microsoft.com/office/drawing/2014/main" id="{A5AFD47C-2EB0-7158-B61A-7730920142F9}"/>
              </a:ext>
            </a:extLst>
          </p:cNvPr>
          <p:cNvSpPr txBox="1"/>
          <p:nvPr/>
        </p:nvSpPr>
        <p:spPr>
          <a:xfrm>
            <a:off x="10358172" y="5885366"/>
            <a:ext cx="1530596" cy="600164"/>
          </a:xfrm>
          <a:prstGeom prst="rect">
            <a:avLst/>
          </a:prstGeom>
          <a:noFill/>
        </p:spPr>
        <p:txBody>
          <a:bodyPr wrap="square" rtlCol="0">
            <a:spAutoFit/>
          </a:bodyPr>
          <a:lstStyle/>
          <a:p>
            <a:pPr marL="171450" indent="-171450">
              <a:buFont typeface="Arial" panose="020B0604020202020204" pitchFamily="34" charset="0"/>
              <a:buChar char="•"/>
            </a:pPr>
            <a:r>
              <a:rPr lang="en-JP" sz="1100" b="1" dirty="0"/>
              <a:t>小学校（既存）</a:t>
            </a:r>
          </a:p>
          <a:p>
            <a:pPr marL="171450" indent="-171450">
              <a:buFont typeface="Arial" panose="020B0604020202020204" pitchFamily="34" charset="0"/>
              <a:buChar char="•"/>
            </a:pPr>
            <a:r>
              <a:rPr lang="en-JP" sz="1100" b="1" dirty="0"/>
              <a:t>市民活動拠点（新規）</a:t>
            </a:r>
          </a:p>
        </p:txBody>
      </p:sp>
      <p:sp>
        <p:nvSpPr>
          <p:cNvPr id="16" name="TextBox 15">
            <a:extLst>
              <a:ext uri="{FF2B5EF4-FFF2-40B4-BE49-F238E27FC236}">
                <a16:creationId xmlns:a16="http://schemas.microsoft.com/office/drawing/2014/main" id="{CFFC2C88-5CCB-680F-FABF-4018B5F0B33E}"/>
              </a:ext>
            </a:extLst>
          </p:cNvPr>
          <p:cNvSpPr txBox="1"/>
          <p:nvPr/>
        </p:nvSpPr>
        <p:spPr>
          <a:xfrm>
            <a:off x="4589092" y="4771465"/>
            <a:ext cx="1845892" cy="307777"/>
          </a:xfrm>
          <a:prstGeom prst="rect">
            <a:avLst/>
          </a:prstGeom>
          <a:noFill/>
        </p:spPr>
        <p:txBody>
          <a:bodyPr wrap="square" rtlCol="0">
            <a:spAutoFit/>
          </a:bodyPr>
          <a:lstStyle/>
          <a:p>
            <a:pPr algn="ctr"/>
            <a:r>
              <a:rPr lang="en-JP" sz="1400" b="1" dirty="0"/>
              <a:t>防災啓発イベント</a:t>
            </a:r>
          </a:p>
        </p:txBody>
      </p:sp>
      <p:sp>
        <p:nvSpPr>
          <p:cNvPr id="17" name="TextBox 16">
            <a:extLst>
              <a:ext uri="{FF2B5EF4-FFF2-40B4-BE49-F238E27FC236}">
                <a16:creationId xmlns:a16="http://schemas.microsoft.com/office/drawing/2014/main" id="{3E198D3B-A961-DB09-1BAF-4440655EF0C2}"/>
              </a:ext>
            </a:extLst>
          </p:cNvPr>
          <p:cNvSpPr txBox="1"/>
          <p:nvPr/>
        </p:nvSpPr>
        <p:spPr>
          <a:xfrm>
            <a:off x="6525238" y="4540632"/>
            <a:ext cx="3773111" cy="769441"/>
          </a:xfrm>
          <a:prstGeom prst="rect">
            <a:avLst/>
          </a:prstGeom>
          <a:noFill/>
        </p:spPr>
        <p:txBody>
          <a:bodyPr wrap="square" rtlCol="0">
            <a:spAutoFit/>
          </a:bodyPr>
          <a:lstStyle/>
          <a:p>
            <a:pPr marL="177800" indent="-177800">
              <a:buFont typeface="Arial" panose="020B0604020202020204" pitchFamily="34" charset="0"/>
              <a:buChar char="•"/>
            </a:pPr>
            <a:r>
              <a:rPr lang="en-JP" sz="1100" b="1" dirty="0"/>
              <a:t>浦和パーキングセンターに整備される防災拠点において定期的な防災啓発イベントを実施する</a:t>
            </a:r>
          </a:p>
          <a:p>
            <a:pPr marL="177800" indent="-177800">
              <a:buFont typeface="Arial" panose="020B0604020202020204" pitchFamily="34" charset="0"/>
              <a:buChar char="•"/>
            </a:pPr>
            <a:r>
              <a:rPr lang="en-JP" sz="1100" b="1" dirty="0"/>
              <a:t>各地に点在している市民の防災活動をこのエリアに集約し、防災に関する知見を多くの市民と共有する</a:t>
            </a:r>
          </a:p>
        </p:txBody>
      </p:sp>
      <p:sp>
        <p:nvSpPr>
          <p:cNvPr id="18" name="TextBox 17">
            <a:extLst>
              <a:ext uri="{FF2B5EF4-FFF2-40B4-BE49-F238E27FC236}">
                <a16:creationId xmlns:a16="http://schemas.microsoft.com/office/drawing/2014/main" id="{707E24ED-FC54-46CF-D3D4-86B7E4975A22}"/>
              </a:ext>
            </a:extLst>
          </p:cNvPr>
          <p:cNvSpPr txBox="1"/>
          <p:nvPr/>
        </p:nvSpPr>
        <p:spPr>
          <a:xfrm>
            <a:off x="10358171" y="4581968"/>
            <a:ext cx="1530596" cy="600164"/>
          </a:xfrm>
          <a:prstGeom prst="rect">
            <a:avLst/>
          </a:prstGeom>
          <a:noFill/>
        </p:spPr>
        <p:txBody>
          <a:bodyPr wrap="square" rtlCol="0">
            <a:spAutoFit/>
          </a:bodyPr>
          <a:lstStyle/>
          <a:p>
            <a:pPr marL="171450" indent="-171450">
              <a:buFont typeface="Arial" panose="020B0604020202020204" pitchFamily="34" charset="0"/>
              <a:buChar char="•"/>
            </a:pPr>
            <a:r>
              <a:rPr lang="en-JP" sz="1100" b="1" dirty="0"/>
              <a:t>防災イベント（新規）</a:t>
            </a:r>
          </a:p>
          <a:p>
            <a:pPr marL="171450" indent="-171450">
              <a:buFont typeface="Arial" panose="020B0604020202020204" pitchFamily="34" charset="0"/>
              <a:buChar char="•"/>
            </a:pPr>
            <a:r>
              <a:rPr lang="en-JP" sz="1100" b="1" dirty="0"/>
              <a:t>市民活動（既存）</a:t>
            </a:r>
          </a:p>
        </p:txBody>
      </p:sp>
      <p:sp>
        <p:nvSpPr>
          <p:cNvPr id="19" name="TextBox 2">
            <a:extLst>
              <a:ext uri="{FF2B5EF4-FFF2-40B4-BE49-F238E27FC236}">
                <a16:creationId xmlns:a16="http://schemas.microsoft.com/office/drawing/2014/main" id="{B150D748-45DD-44B6-9D66-8796C610E907}"/>
              </a:ext>
            </a:extLst>
          </p:cNvPr>
          <p:cNvSpPr txBox="1"/>
          <p:nvPr/>
        </p:nvSpPr>
        <p:spPr>
          <a:xfrm>
            <a:off x="2983135" y="555498"/>
            <a:ext cx="5845995" cy="461665"/>
          </a:xfrm>
          <a:prstGeom prst="rect">
            <a:avLst/>
          </a:prstGeom>
          <a:noFill/>
        </p:spPr>
        <p:txBody>
          <a:bodyPr wrap="square" rtlCol="0">
            <a:spAutoFit/>
          </a:bodyPr>
          <a:lstStyle/>
          <a:p>
            <a:r>
              <a:rPr lang="ja-JP" altLang="en-US" sz="2400" b="1" dirty="0">
                <a:solidFill>
                  <a:schemeClr val="bg1">
                    <a:lumMod val="65000"/>
                  </a:schemeClr>
                </a:solidFill>
              </a:rPr>
              <a:t>（例）</a:t>
            </a:r>
            <a:endParaRPr lang="en-JP" sz="2400" b="1" dirty="0">
              <a:solidFill>
                <a:schemeClr val="bg1">
                  <a:lumMod val="65000"/>
                </a:schemeClr>
              </a:solidFill>
            </a:endParaRPr>
          </a:p>
        </p:txBody>
      </p:sp>
    </p:spTree>
    <p:extLst>
      <p:ext uri="{BB962C8B-B14F-4D97-AF65-F5344CB8AC3E}">
        <p14:creationId xmlns:p14="http://schemas.microsoft.com/office/powerpoint/2010/main" val="1502577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37682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996</TotalTime>
  <Words>60</Words>
  <Application>Microsoft Office PowerPoint</Application>
  <PresentationFormat>ワイド画面</PresentationFormat>
  <Paragraphs>24</Paragraphs>
  <Slides>2</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2</vt:i4>
      </vt:variant>
    </vt:vector>
  </HeadingPairs>
  <TitlesOfParts>
    <vt:vector size="5" baseType="lpstr">
      <vt:lpstr>游ゴシック</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未来ペルソナ（30代子育て世代）</dc:title>
  <dc:creator>今泉 翔一朗</dc:creator>
  <cp:lastModifiedBy>野村 顕俊</cp:lastModifiedBy>
  <cp:revision>59</cp:revision>
  <dcterms:created xsi:type="dcterms:W3CDTF">2023-09-11T05:07:32Z</dcterms:created>
  <dcterms:modified xsi:type="dcterms:W3CDTF">2024-09-10T00:42:24Z</dcterms:modified>
</cp:coreProperties>
</file>