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3"/>
  </p:notesMasterIdLst>
  <p:sldIdLst>
    <p:sldId id="258" r:id="rId2"/>
    <p:sldId id="256" r:id="rId3"/>
    <p:sldId id="257" r:id="rId4"/>
    <p:sldId id="259" r:id="rId5"/>
    <p:sldId id="260" r:id="rId6"/>
    <p:sldId id="261" r:id="rId7"/>
    <p:sldId id="262" r:id="rId8"/>
    <p:sldId id="264" r:id="rId9"/>
    <p:sldId id="263" r:id="rId10"/>
    <p:sldId id="265" r:id="rId11"/>
    <p:sldId id="266"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01" autoAdjust="0"/>
    <p:restoredTop sz="94660"/>
  </p:normalViewPr>
  <p:slideViewPr>
    <p:cSldViewPr snapToGrid="0">
      <p:cViewPr varScale="1">
        <p:scale>
          <a:sx n="104" d="100"/>
          <a:sy n="104" d="100"/>
        </p:scale>
        <p:origin x="13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2A674-A33A-4F0A-9AC6-FA2094ED68B7}" type="datetimeFigureOut">
              <a:rPr kumimoji="1" lang="ja-JP" altLang="en-US" smtClean="0"/>
              <a:t>2026/7/8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81172A-D1E0-41E7-B1B9-17C32A3652D3}" type="slidenum">
              <a:rPr kumimoji="1" lang="ja-JP" altLang="en-US" smtClean="0"/>
              <a:t>‹#›</a:t>
            </a:fld>
            <a:endParaRPr kumimoji="1" lang="ja-JP" altLang="en-US"/>
          </a:p>
        </p:txBody>
      </p:sp>
    </p:spTree>
    <p:extLst>
      <p:ext uri="{BB962C8B-B14F-4D97-AF65-F5344CB8AC3E}">
        <p14:creationId xmlns:p14="http://schemas.microsoft.com/office/powerpoint/2010/main" val="16814497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3436C0-4F72-4C9F-B639-4F1759705B2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5D03E0D-203D-415D-A6A2-89356C1112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D7C2D6F-9ACE-420F-9B8D-990A200B2005}"/>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AEF15754-5CDE-42F6-972D-BD450B20B88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1AE62F-BECB-4013-998A-92AAA9C9BEA7}"/>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4243861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DA82DC-4797-4609-A960-F03169FBB4F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7320936-2CDC-47A2-A4BF-127FA9DC6CC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45CCC0-8306-472D-98CB-BD2AB4EB1BDE}"/>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80E9EB77-7D5F-4BBC-807B-F4E655B487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B53EBD-0ED5-4C63-891F-0A81E84D7E3A}"/>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262086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2864D2-7F8A-4DB9-AB08-579B787F67D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0B7ECD-0F23-4676-98C8-4DB38ACA75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2FF1B94-B310-44E5-9D0C-36C52EF2C9C8}"/>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00ED7473-F738-48F1-98B6-64E45338E11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57C654-DD5E-4175-8D95-478C143D7863}"/>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2869086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CEB3B0-CBAA-46DB-B3C8-B84E88F1334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D189ED3-D100-442B-B533-45837DBBC4A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988BFD-69A4-44FE-8DB4-BF61621AAAD9}"/>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96980D0A-6310-4467-8761-E0446B4B72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44B882-946C-4D48-914F-B1B5B4140084}"/>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30299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56FF5A-AC6A-4634-A51E-C69A916F44F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0F52873-4A1A-49D9-AD24-E9DE89222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FACE0F0-F705-4B12-ACDA-375E232C0E8D}"/>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266D9ED3-6BDE-416B-BA7D-3AE1A9ECDC1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027D008-5109-42AB-84DE-4D0E38E4229B}"/>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102236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0FB8C1-098A-43A8-8F8E-5697679154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228B2B2-4672-4F75-BE37-B3A1BDC6D9E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EACA18B-A8D0-42DA-B191-A405E7737C0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757BE71-68F9-444D-91DA-1AC40E2BE9C0}"/>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6" name="フッター プレースホルダー 5">
            <a:extLst>
              <a:ext uri="{FF2B5EF4-FFF2-40B4-BE49-F238E27FC236}">
                <a16:creationId xmlns:a16="http://schemas.microsoft.com/office/drawing/2014/main" id="{E25F651A-3063-458F-8204-0E52BD1334E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C0890E-56A9-4CCA-83A2-DB88A5E7A3B2}"/>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106966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AB9672-437A-484C-8350-9C122CB4690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E8A28F-F8F7-4764-BA8C-BBE95389FB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1CCEEE-0E36-486B-BC1E-BC5700BB155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5678908-3FF3-4E2B-B2B9-A4B79AD8E6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BE2CEB3-A39E-47F0-AC1B-BCA2D223C65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528977-C377-46AD-A661-376B6F66C13F}"/>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8" name="フッター プレースホルダー 7">
            <a:extLst>
              <a:ext uri="{FF2B5EF4-FFF2-40B4-BE49-F238E27FC236}">
                <a16:creationId xmlns:a16="http://schemas.microsoft.com/office/drawing/2014/main" id="{B45304B3-2865-4596-A5E4-E9EE25E0465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B522B43-4ED1-4ADF-8E0C-A833CA35980E}"/>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303369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B3547E-AA72-4097-B264-EF1A5E5BCF0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ED89E89-1D06-4799-A215-C53CF1996153}"/>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4" name="フッター プレースホルダー 3">
            <a:extLst>
              <a:ext uri="{FF2B5EF4-FFF2-40B4-BE49-F238E27FC236}">
                <a16:creationId xmlns:a16="http://schemas.microsoft.com/office/drawing/2014/main" id="{86F51B8D-78D7-40B7-A9F8-E74DE046C0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3AE902C-ED93-4B8E-9D38-7E6AEF70B6AF}"/>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1004927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8B11C0-E371-4BD9-9BF6-FC0BD4CC34D6}"/>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3" name="フッター プレースホルダー 2">
            <a:extLst>
              <a:ext uri="{FF2B5EF4-FFF2-40B4-BE49-F238E27FC236}">
                <a16:creationId xmlns:a16="http://schemas.microsoft.com/office/drawing/2014/main" id="{4DD4417E-F006-4F89-B958-305F78EE0DC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2CB455F-09A7-4F50-A6C3-29D0C8D36ACA}"/>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420747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A70CD5-C708-4B1C-B833-40A24AC0BA2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E70FF1-B648-4795-9E63-D153BAFC45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3118287-D0A3-418F-B2AC-DE64AAF0A9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2BD9E1C-DEE3-4549-A601-E86641FE7CC7}"/>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6" name="フッター プレースホルダー 5">
            <a:extLst>
              <a:ext uri="{FF2B5EF4-FFF2-40B4-BE49-F238E27FC236}">
                <a16:creationId xmlns:a16="http://schemas.microsoft.com/office/drawing/2014/main" id="{618675F7-9FBB-481E-AB08-A7E9E85635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D129E1-4DA8-4DBF-96DC-8F0268C96D92}"/>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763447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5337A-36DD-4E8E-BA84-3D79827875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079B664-24B3-407F-9625-33F4DCADA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ED42ACE-1689-49D4-AEDB-1BAF09519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34D5B3-025F-4C78-B02C-D3D9DDB2EF11}"/>
              </a:ext>
            </a:extLst>
          </p:cNvPr>
          <p:cNvSpPr>
            <a:spLocks noGrp="1"/>
          </p:cNvSpPr>
          <p:nvPr>
            <p:ph type="dt" sz="half" idx="10"/>
          </p:nvPr>
        </p:nvSpPr>
        <p:spPr/>
        <p:txBody>
          <a:bodyPr/>
          <a:lstStyle/>
          <a:p>
            <a:fld id="{8D3A1F0A-14A2-456E-90CC-5BA23A6F7C84}" type="datetimeFigureOut">
              <a:rPr kumimoji="1" lang="ja-JP" altLang="en-US" smtClean="0"/>
              <a:t>2026/7/8</a:t>
            </a:fld>
            <a:endParaRPr kumimoji="1" lang="ja-JP" altLang="en-US"/>
          </a:p>
        </p:txBody>
      </p:sp>
      <p:sp>
        <p:nvSpPr>
          <p:cNvPr id="6" name="フッター プレースホルダー 5">
            <a:extLst>
              <a:ext uri="{FF2B5EF4-FFF2-40B4-BE49-F238E27FC236}">
                <a16:creationId xmlns:a16="http://schemas.microsoft.com/office/drawing/2014/main" id="{860E2CDD-1447-4F15-8AFF-FF02E800E7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0CABD16-5A52-4B52-9A18-431F8BEF521B}"/>
              </a:ext>
            </a:extLst>
          </p:cNvPr>
          <p:cNvSpPr>
            <a:spLocks noGrp="1"/>
          </p:cNvSpPr>
          <p:nvPr>
            <p:ph type="sldNum" sz="quarter" idx="12"/>
          </p:nvPr>
        </p:nvSpPr>
        <p:spPr/>
        <p:txBody>
          <a:body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4097244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8AF4734-3E32-41C7-AA24-B6BA9FFC26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8771D25-B851-4D21-9C3E-76AE739B1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B70660-3476-4C1B-9751-07656FA4D2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A1F0A-14A2-456E-90CC-5BA23A6F7C84}" type="datetimeFigureOut">
              <a:rPr kumimoji="1" lang="ja-JP" altLang="en-US" smtClean="0"/>
              <a:t>2026/7/8</a:t>
            </a:fld>
            <a:endParaRPr kumimoji="1" lang="ja-JP" altLang="en-US"/>
          </a:p>
        </p:txBody>
      </p:sp>
      <p:sp>
        <p:nvSpPr>
          <p:cNvPr id="5" name="フッター プレースホルダー 4">
            <a:extLst>
              <a:ext uri="{FF2B5EF4-FFF2-40B4-BE49-F238E27FC236}">
                <a16:creationId xmlns:a16="http://schemas.microsoft.com/office/drawing/2014/main" id="{74484F86-E347-4644-B232-CE74CFA444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3DC801D-44F0-46A8-A975-52EC1189AD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872FCB-B713-4156-BA9D-9B448A03E274}" type="slidenum">
              <a:rPr kumimoji="1" lang="ja-JP" altLang="en-US" smtClean="0"/>
              <a:t>‹#›</a:t>
            </a:fld>
            <a:endParaRPr kumimoji="1" lang="ja-JP" altLang="en-US"/>
          </a:p>
        </p:txBody>
      </p:sp>
    </p:spTree>
    <p:extLst>
      <p:ext uri="{BB962C8B-B14F-4D97-AF65-F5344CB8AC3E}">
        <p14:creationId xmlns:p14="http://schemas.microsoft.com/office/powerpoint/2010/main" val="4291302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D453253C-6EB4-40E1-9787-59EE77263156}"/>
              </a:ext>
            </a:extLst>
          </p:cNvPr>
          <p:cNvSpPr txBox="1"/>
          <p:nvPr/>
        </p:nvSpPr>
        <p:spPr>
          <a:xfrm>
            <a:off x="356520" y="399132"/>
            <a:ext cx="11478961" cy="860557"/>
          </a:xfrm>
          <a:prstGeom prst="rect">
            <a:avLst/>
          </a:prstGeom>
          <a:noFill/>
        </p:spPr>
        <p:txBody>
          <a:bodyPr wrap="square" rtlCol="0" anchor="t">
            <a:spAutoFit/>
          </a:bodyPr>
          <a:lstStyle/>
          <a:p>
            <a:pPr algn="ctr">
              <a:lnSpc>
                <a:spcPct val="150000"/>
              </a:lnSpc>
            </a:pPr>
            <a:r>
              <a:rPr lang="ja-JP" altLang="en-US" sz="2000" b="1" spc="3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企画提案書の作成にあたっての注意事項</a:t>
            </a:r>
            <a:endParaRPr lang="en-US" altLang="ja-JP" sz="2000" b="1" spc="3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ctr">
              <a:lnSpc>
                <a:spcPct val="150000"/>
              </a:lnSpc>
            </a:pP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提出時には、本スライドを削除してください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 ※</a:t>
            </a:r>
            <a:endParaRPr lang="en-US" altLang="ja-JP" sz="2800" spc="300"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73CE2137-3E86-4E2C-AAE9-8AB67124D25C}"/>
              </a:ext>
            </a:extLst>
          </p:cNvPr>
          <p:cNvSpPr txBox="1"/>
          <p:nvPr/>
        </p:nvSpPr>
        <p:spPr>
          <a:xfrm>
            <a:off x="717434" y="1596164"/>
            <a:ext cx="10757133" cy="4830874"/>
          </a:xfrm>
          <a:prstGeom prst="rect">
            <a:avLst/>
          </a:prstGeom>
          <a:noFill/>
          <a:ln w="38100">
            <a:solidFill>
              <a:srgbClr val="C00000"/>
            </a:solidFill>
          </a:ln>
        </p:spPr>
        <p:txBody>
          <a:bodyPr wrap="square" rtlCol="0" anchor="t">
            <a:spAutoFit/>
          </a:bodyPr>
          <a:lstStyle/>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募集要領（審査基準含む）、各スライドの説明文を理解のうえ、内容に漏れのないよう記載してください。（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各スライドの説明文は、提出時に削除してください。）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表紙以外のスライドは、自由にデザインを変更していただいて構いません。（</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スライドサイズは変更しないでください。）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全体スライド数は、表紙を含めて</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20</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程度を目安にしてください。（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各スライドは必要があれば枚数を追加してください。）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本資料を見ただけで内容が理解できるよう、文字での説明も充実させてください。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内容をイメージしやすくするため、適宜、図や写真等も使用してください。（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写真等の画像は圧縮処理してください。）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文字のフォントサイズは、最低</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11</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以上としてください。（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なお、フォントサイズの異なる文字が混在しても問題ありません。）</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本資料のファイルサイズは１０ＭＢ未満となるようにしてください。（</a:t>
            </a:r>
            <a:r>
              <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600" spc="300" dirty="0">
                <a:latin typeface="BIZ UDPゴシック" panose="020B0400000000000000" pitchFamily="50" charset="-128"/>
                <a:ea typeface="BIZ UDPゴシック" panose="020B0400000000000000" pitchFamily="50" charset="-128"/>
                <a:cs typeface="Arial" panose="020B0604020202020204" pitchFamily="34" charset="0"/>
              </a:rPr>
              <a:t>難しい場合は、デジタル行政推進課に確認してください。）</a:t>
            </a:r>
            <a:endParaRPr lang="en-US" altLang="ja-JP" sz="1600" spc="300" dirty="0">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664857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8</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長浜市に期待する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サポート内容</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9</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1653209"/>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実証実験プロジェクトを実施するうえで、長浜市によるサポートが必要な場合は、そのサポート内容を具体的に記載してください。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主体的・継続的・安定的にプロジェクトを実施できる実施体制になっているか</a:t>
            </a:r>
          </a:p>
        </p:txBody>
      </p:sp>
    </p:spTree>
    <p:extLst>
      <p:ext uri="{BB962C8B-B14F-4D97-AF65-F5344CB8AC3E}">
        <p14:creationId xmlns:p14="http://schemas.microsoft.com/office/powerpoint/2010/main" val="3841763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9</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実証実験プロジェクト実施後の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見通し</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10</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1976375"/>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実証実験の成果を活用して、プロジェクト実施後にどのような事業展開を想定しているか記載してください。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プロジェクト実施後の事業展開にかかる経費（経費区分、月額（税込）など）についても、参考までに概算として記載してください。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実証実験プロジェクト実施後の事業の普及展開が実現可能なものか（採算性を含む）</a:t>
            </a:r>
          </a:p>
        </p:txBody>
      </p:sp>
    </p:spTree>
    <p:extLst>
      <p:ext uri="{BB962C8B-B14F-4D97-AF65-F5344CB8AC3E}">
        <p14:creationId xmlns:p14="http://schemas.microsoft.com/office/powerpoint/2010/main" val="350287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DA10E2E-AAC6-4903-AC7A-1FF924FC7659}"/>
              </a:ext>
            </a:extLst>
          </p:cNvPr>
          <p:cNvSpPr txBox="1"/>
          <p:nvPr/>
        </p:nvSpPr>
        <p:spPr>
          <a:xfrm>
            <a:off x="356520" y="1679292"/>
            <a:ext cx="11478961" cy="1412759"/>
          </a:xfrm>
          <a:prstGeom prst="rect">
            <a:avLst/>
          </a:prstGeom>
          <a:noFill/>
        </p:spPr>
        <p:txBody>
          <a:bodyPr wrap="square" rtlCol="0" anchor="t">
            <a:spAutoFit/>
          </a:bodyPr>
          <a:lstStyle/>
          <a:p>
            <a:pPr algn="ctr">
              <a:lnSpc>
                <a:spcPct val="150000"/>
              </a:lnSpc>
            </a:pPr>
            <a:r>
              <a:rPr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令和</a:t>
            </a:r>
            <a:r>
              <a:rPr lang="en-US" altLang="ja-JP" sz="2400" b="1" spc="300" dirty="0">
                <a:latin typeface="BIZ UDPゴシック" panose="020B0400000000000000" pitchFamily="50" charset="-128"/>
                <a:ea typeface="BIZ UDPゴシック" panose="020B0400000000000000" pitchFamily="50" charset="-128"/>
                <a:cs typeface="Arial" panose="020B0604020202020204" pitchFamily="34" charset="0"/>
              </a:rPr>
              <a:t>8</a:t>
            </a:r>
            <a:r>
              <a:rPr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年度 長浜市</a:t>
            </a:r>
            <a:r>
              <a:rPr kumimoji="1"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第</a:t>
            </a:r>
            <a:r>
              <a:rPr kumimoji="1" lang="en-US" altLang="ja-JP" sz="2400" b="1" spc="300" dirty="0">
                <a:latin typeface="BIZ UDPゴシック" panose="020B0400000000000000" pitchFamily="50" charset="-128"/>
                <a:ea typeface="BIZ UDPゴシック" panose="020B0400000000000000" pitchFamily="50" charset="-128"/>
                <a:cs typeface="Arial" panose="020B0604020202020204" pitchFamily="34" charset="0"/>
              </a:rPr>
              <a:t>2</a:t>
            </a:r>
            <a:r>
              <a:rPr kumimoji="1"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期</a:t>
            </a:r>
            <a:r>
              <a:rPr kumimoji="1" lang="en-US" altLang="ja-JP" sz="2400" b="1" spc="300" dirty="0">
                <a:latin typeface="BIZ UDPゴシック" panose="020B0400000000000000" pitchFamily="50" charset="-128"/>
                <a:ea typeface="BIZ UDPゴシック" panose="020B0400000000000000" pitchFamily="50" charset="-128"/>
                <a:cs typeface="Arial" panose="020B0604020202020204" pitchFamily="34" charset="0"/>
              </a:rPr>
              <a:t>DX</a:t>
            </a:r>
            <a:r>
              <a:rPr kumimoji="1"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実証実験プロジェクト事業</a:t>
            </a:r>
            <a:endParaRPr lang="en-US" altLang="ja-JP" sz="2400" b="1" spc="300" dirty="0">
              <a:latin typeface="BIZ UDPゴシック" panose="020B0400000000000000" pitchFamily="50" charset="-128"/>
              <a:ea typeface="BIZ UDPゴシック" panose="020B0400000000000000" pitchFamily="50" charset="-128"/>
              <a:cs typeface="Arial" panose="020B0604020202020204" pitchFamily="34" charset="0"/>
            </a:endParaRPr>
          </a:p>
          <a:p>
            <a:pPr algn="ctr">
              <a:lnSpc>
                <a:spcPct val="150000"/>
              </a:lnSpc>
            </a:pPr>
            <a:r>
              <a:rPr kumimoji="1" lang="ja-JP" altLang="en-US" sz="4000" b="1" spc="300" dirty="0">
                <a:latin typeface="BIZ UDPゴシック" panose="020B0400000000000000" pitchFamily="50" charset="-128"/>
                <a:ea typeface="BIZ UDPゴシック" panose="020B0400000000000000" pitchFamily="50" charset="-128"/>
                <a:cs typeface="Arial" panose="020B0604020202020204" pitchFamily="34" charset="0"/>
              </a:rPr>
              <a:t>企画提案書</a:t>
            </a:r>
            <a:endParaRPr kumimoji="1" lang="en-US" altLang="ja-JP" sz="4000" b="1" spc="300"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6" name="テキスト ボックス 5">
            <a:extLst>
              <a:ext uri="{FF2B5EF4-FFF2-40B4-BE49-F238E27FC236}">
                <a16:creationId xmlns:a16="http://schemas.microsoft.com/office/drawing/2014/main" id="{074B003D-A714-45E7-8CFA-B86070F12026}"/>
              </a:ext>
            </a:extLst>
          </p:cNvPr>
          <p:cNvSpPr txBox="1"/>
          <p:nvPr/>
        </p:nvSpPr>
        <p:spPr>
          <a:xfrm>
            <a:off x="133919" y="108269"/>
            <a:ext cx="996613" cy="307777"/>
          </a:xfrm>
          <a:prstGeom prst="rect">
            <a:avLst/>
          </a:prstGeom>
          <a:noFill/>
        </p:spPr>
        <p:txBody>
          <a:bodyPr wrap="square" rtlCol="0" anchor="t">
            <a:spAutoFit/>
          </a:bodyPr>
          <a:lstStyle/>
          <a:p>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様式</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3-1</a:t>
            </a:r>
            <a:endParaRPr kumimoji="1" lang="ja-JP" altLang="en-US" sz="1100"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7" name="テキスト ボックス 6">
            <a:extLst>
              <a:ext uri="{FF2B5EF4-FFF2-40B4-BE49-F238E27FC236}">
                <a16:creationId xmlns:a16="http://schemas.microsoft.com/office/drawing/2014/main" id="{D453253C-6EB4-40E1-9787-59EE77263156}"/>
              </a:ext>
            </a:extLst>
          </p:cNvPr>
          <p:cNvSpPr txBox="1"/>
          <p:nvPr/>
        </p:nvSpPr>
        <p:spPr>
          <a:xfrm>
            <a:off x="356520" y="4721750"/>
            <a:ext cx="11478961" cy="461665"/>
          </a:xfrm>
          <a:prstGeom prst="rect">
            <a:avLst/>
          </a:prstGeom>
          <a:noFill/>
        </p:spPr>
        <p:txBody>
          <a:bodyPr wrap="square" rtlCol="0" anchor="t">
            <a:spAutoFit/>
          </a:bodyPr>
          <a:lstStyle/>
          <a:p>
            <a:pPr algn="ctr"/>
            <a:r>
              <a:rPr lang="ja-JP" altLang="en-US" sz="2400" b="1" spc="300" dirty="0">
                <a:latin typeface="BIZ UDPゴシック" panose="020B0400000000000000" pitchFamily="50" charset="-128"/>
                <a:ea typeface="BIZ UDPゴシック" panose="020B0400000000000000" pitchFamily="50" charset="-128"/>
                <a:cs typeface="Arial" panose="020B0604020202020204" pitchFamily="34" charset="0"/>
              </a:rPr>
              <a:t>実施主体（商号又は名称）を記載</a:t>
            </a:r>
            <a:endParaRPr kumimoji="1" lang="en-US" altLang="ja-JP" sz="4000" b="1" spc="300" dirty="0">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1725753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1</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概要</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3" name="テキスト ボックス 2">
            <a:extLst>
              <a:ext uri="{FF2B5EF4-FFF2-40B4-BE49-F238E27FC236}">
                <a16:creationId xmlns:a16="http://schemas.microsoft.com/office/drawing/2014/main" id="{0DCAF360-EACD-4AE2-B0DA-C079A538EEEB}"/>
              </a:ext>
            </a:extLst>
          </p:cNvPr>
          <p:cNvSpPr txBox="1"/>
          <p:nvPr/>
        </p:nvSpPr>
        <p:spPr>
          <a:xfrm>
            <a:off x="302173" y="433551"/>
            <a:ext cx="11587655" cy="2622706"/>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「実証実験プロジェクトの名称」、「総事業費」、「対応する募集テーマ」、「実証実験プロジェクトの概要」を記載してください。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BIZ UDPゴシック" panose="020B0400000000000000" pitchFamily="50" charset="-128"/>
              <a:buChar char="※"/>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「実証実験プロジェクトの名称」は、本市が示す募集テーマの名称に関わらず、提案される企画内容に即した名称にしてください。</a:t>
            </a: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BIZ UDPゴシック" panose="020B0400000000000000" pitchFamily="50" charset="-128"/>
              <a:buChar char="※"/>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「総事業費」は、収支予算書の支出合計額を記載してください。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BIZ UDPゴシック" panose="020B0400000000000000" pitchFamily="50" charset="-128"/>
              <a:buChar char="※"/>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「対応する募集テーマ」は、募集テーマ一覧にある名称を記載してください。</a:t>
            </a: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BIZ UDPゴシック" panose="020B0400000000000000" pitchFamily="50" charset="-128"/>
              <a:buChar char="※"/>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「実証実験プロジェクトの概要」は、</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500</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文字程度で、課題や解決方法、取組内容、どのような効果を見込んでいるかわかるように記載してください。</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（あくまで概要を示していただくものですので、詳細内容は次ページ以降で記載してください。）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6" name="スライド番号プレースホルダー 1">
            <a:extLst>
              <a:ext uri="{FF2B5EF4-FFF2-40B4-BE49-F238E27FC236}">
                <a16:creationId xmlns:a16="http://schemas.microsoft.com/office/drawing/2014/main" id="{430444ED-6427-4224-AB78-ABF1C148BD37}"/>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2</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20457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2</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目的 ・ 解決を図る課題</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3" name="テキスト ボックス 2">
            <a:extLst>
              <a:ext uri="{FF2B5EF4-FFF2-40B4-BE49-F238E27FC236}">
                <a16:creationId xmlns:a16="http://schemas.microsoft.com/office/drawing/2014/main" id="{0DCAF360-EACD-4AE2-B0DA-C079A538EEEB}"/>
              </a:ext>
            </a:extLst>
          </p:cNvPr>
          <p:cNvSpPr txBox="1"/>
          <p:nvPr/>
        </p:nvSpPr>
        <p:spPr>
          <a:xfrm>
            <a:off x="302173" y="433551"/>
            <a:ext cx="11587655" cy="2945871"/>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の目的について、解決を図る課題を含め、具体的に記載してください。</a:t>
            </a: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募集テーマ一覧に記載の内容だけでなく、提案者による現状・課題の分析や実験仮説を付加してください。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長浜市で実証実験を実施する意義・効果を記載してください。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課題・ニーズとの合致度、現状・課題の分析や実験仮説の妥当性</a:t>
            </a: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長浜市で実証実験を実施する意義・効果</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市民サービスの利便性向上や地域の活性化、多様化する社会課題・長浜市の地域課題の解決等に寄与するか</a:t>
            </a: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3</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72841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3</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実証実験プロジェクトで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活用するデジタル技術等</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4</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1653209"/>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課題を解決するために活用するデジタルに関する技術やサービス、アイデア等を詳細に記載してください。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デジタルに関する優れた技術やサービス、アイデア等を活用しているか</a:t>
            </a:r>
          </a:p>
        </p:txBody>
      </p:sp>
    </p:spTree>
    <p:extLst>
      <p:ext uri="{BB962C8B-B14F-4D97-AF65-F5344CB8AC3E}">
        <p14:creationId xmlns:p14="http://schemas.microsoft.com/office/powerpoint/2010/main" val="81352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4</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実施方法</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5</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2299540"/>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実証実験の実施方法について、デジタル技術等の活用方法とそのターゲット（顧客、利用ユーザー等）を含め、具体的に記載してください。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既存の取組ではなく、独自のノウハウ等を生かした発想や創意工夫に基づく付加価値が認められるか</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実証実験手法は実現可能なものか</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ü"/>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実証実験内容の明確性</a:t>
            </a:r>
            <a:endPar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1237363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5</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達成目標等</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6</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2622706"/>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今回の実証実験の成果について、どのような項目を用いてどのように評価するのかを記載してください。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アウトプット指標（活動指標）とアウトカム指標（成果指標）について、それぞれ</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1</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つ以上設定してください。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l"/>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可能な限り定量的な</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KPI</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を設定するとともに、</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KPI</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の測定方法も記載してください。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達成目標等の適切性</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marL="285750" indent="-285750">
              <a:lnSpc>
                <a:spcPct val="150000"/>
              </a:lnSpc>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市民サービスの利便性向上や地域の活性化、多様化する社会課題・長浜市の地域課題の解決等に寄与するか</a:t>
            </a:r>
          </a:p>
        </p:txBody>
      </p:sp>
    </p:spTree>
    <p:extLst>
      <p:ext uri="{BB962C8B-B14F-4D97-AF65-F5344CB8AC3E}">
        <p14:creationId xmlns:p14="http://schemas.microsoft.com/office/powerpoint/2010/main" val="253387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6</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スケジュール</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7</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1976375"/>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実証実験プロジェクトのスケジュールについて、</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5W1H</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により記載してください。</a:t>
            </a: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When</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：いつ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Where</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：どこで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Who</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：誰が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What</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：何を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Why</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：なぜ　　</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How</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：どのように）</a:t>
            </a: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スケジュールは実現可能なものか</a:t>
            </a:r>
            <a:endPar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4174108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179C2B-D942-4EC1-A09F-4D86CBE2CD1D}"/>
              </a:ext>
            </a:extLst>
          </p:cNvPr>
          <p:cNvSpPr txBox="1"/>
          <p:nvPr/>
        </p:nvSpPr>
        <p:spPr>
          <a:xfrm>
            <a:off x="0" y="0"/>
            <a:ext cx="9629700" cy="369332"/>
          </a:xfrm>
          <a:prstGeom prst="rect">
            <a:avLst/>
          </a:prstGeom>
          <a:noFill/>
        </p:spPr>
        <p:txBody>
          <a:bodyPr wrap="square" rtlCol="0" anchor="t">
            <a:spAutoFit/>
          </a:bodyPr>
          <a:lstStyle/>
          <a:p>
            <a:r>
              <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rPr>
              <a:t>7</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400" b="1" i="1" u="sng" dirty="0">
                <a:latin typeface="BIZ UDPゴシック" panose="020B0400000000000000" pitchFamily="50" charset="-128"/>
                <a:ea typeface="BIZ UDPゴシック" panose="020B0400000000000000" pitchFamily="50" charset="-128"/>
                <a:cs typeface="Arial" panose="020B0604020202020204" pitchFamily="34" charset="0"/>
              </a:rPr>
              <a:t>実証実験プロジェクトの </a:t>
            </a:r>
            <a:r>
              <a:rPr lang="ja-JP" altLang="en-US" b="1" i="1" u="sng" dirty="0">
                <a:latin typeface="BIZ UDPゴシック" panose="020B0400000000000000" pitchFamily="50" charset="-128"/>
                <a:ea typeface="BIZ UDPゴシック" panose="020B0400000000000000" pitchFamily="50" charset="-128"/>
                <a:cs typeface="Arial" panose="020B0604020202020204" pitchFamily="34" charset="0"/>
              </a:rPr>
              <a:t>実施体制</a:t>
            </a:r>
            <a:endParaRPr lang="en-US" altLang="ja-JP" b="1" i="1" u="sng" dirty="0">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5" name="スライド番号プレースホルダー 1">
            <a:extLst>
              <a:ext uri="{FF2B5EF4-FFF2-40B4-BE49-F238E27FC236}">
                <a16:creationId xmlns:a16="http://schemas.microsoft.com/office/drawing/2014/main" id="{DA416CDB-BBAD-42A4-AF94-0107D6161082}"/>
              </a:ext>
            </a:extLst>
          </p:cNvPr>
          <p:cNvSpPr>
            <a:spLocks noGrp="1"/>
          </p:cNvSpPr>
          <p:nvPr>
            <p:ph type="sldNum" sz="quarter" idx="12"/>
          </p:nvPr>
        </p:nvSpPr>
        <p:spPr>
          <a:xfrm>
            <a:off x="11361683" y="6492875"/>
            <a:ext cx="830317" cy="365125"/>
          </a:xfrm>
        </p:spPr>
        <p:txBody>
          <a:bodyPr/>
          <a:lstStyle/>
          <a:p>
            <a:fld id="{27872FCB-B713-4156-BA9D-9B448A03E274}" type="slidenum">
              <a:rPr kumimoji="1" lang="ja-JP" altLang="en-US" sz="1400" smtClean="0">
                <a:solidFill>
                  <a:schemeClr val="bg1">
                    <a:lumMod val="50000"/>
                  </a:schemeClr>
                </a:solidFill>
                <a:latin typeface="BIZ UDPゴシック" panose="020B0400000000000000" pitchFamily="50" charset="-128"/>
                <a:ea typeface="BIZ UDPゴシック" panose="020B0400000000000000" pitchFamily="50" charset="-128"/>
              </a:rPr>
              <a:t>8</a:t>
            </a:fld>
            <a:endParaRPr kumimoji="1" lang="ja-JP" altLang="en-US" sz="140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3AADCAF-E445-431A-B9A6-FDD33887A521}"/>
              </a:ext>
            </a:extLst>
          </p:cNvPr>
          <p:cNvSpPr txBox="1"/>
          <p:nvPr/>
        </p:nvSpPr>
        <p:spPr>
          <a:xfrm>
            <a:off x="302173" y="433551"/>
            <a:ext cx="11587655" cy="1653209"/>
          </a:xfrm>
          <a:prstGeom prst="rect">
            <a:avLst/>
          </a:prstGeom>
          <a:solidFill>
            <a:schemeClr val="accent5">
              <a:lumMod val="20000"/>
              <a:lumOff val="80000"/>
            </a:schemeClr>
          </a:solidFill>
          <a:ln>
            <a:solidFill>
              <a:srgbClr val="C00000"/>
            </a:solidFill>
          </a:ln>
        </p:spPr>
        <p:txBody>
          <a:bodyPr wrap="square" rtlCol="0" anchor="t">
            <a:spAutoFit/>
          </a:bodyPr>
          <a:lstStyle/>
          <a:p>
            <a:pPr>
              <a:lnSpc>
                <a:spcPct val="150000"/>
              </a:lnSpc>
            </a:pP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説明文 </a:t>
            </a:r>
            <a:r>
              <a:rPr kumimoji="1" lang="en-US" altLang="ja-JP" sz="1400" dirty="0">
                <a:solidFill>
                  <a:srgbClr val="C00000"/>
                </a:solidFill>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l"/>
            </a:pP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組織内の体制だけでなく、社外の企業や団体等と連携して実施する場合は、それぞれの役割がわかるように実施体制を記載してください。</a:t>
            </a:r>
            <a:endPar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endPar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50000"/>
              </a:lnSpc>
            </a:pP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 </a:t>
            </a:r>
            <a:r>
              <a:rPr kumimoji="1"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主な評価の視点 </a:t>
            </a:r>
            <a:r>
              <a:rPr kumimoji="1"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p>
          <a:p>
            <a:pPr marL="285750" indent="-285750">
              <a:lnSpc>
                <a:spcPct val="150000"/>
              </a:lnSpc>
              <a:buFont typeface="Wingdings" panose="05000000000000000000" pitchFamily="2" charset="2"/>
              <a:buChar char="ü"/>
            </a:pP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主体的・継続的・安定的にプロジェクトを実施できる実施体制になっているか</a:t>
            </a:r>
          </a:p>
        </p:txBody>
      </p:sp>
    </p:spTree>
    <p:extLst>
      <p:ext uri="{BB962C8B-B14F-4D97-AF65-F5344CB8AC3E}">
        <p14:creationId xmlns:p14="http://schemas.microsoft.com/office/powerpoint/2010/main" val="31874819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529</TotalTime>
  <Words>1129</Words>
  <Application>Microsoft Office PowerPoint</Application>
  <PresentationFormat>ワイド画面</PresentationFormat>
  <Paragraphs>89</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BIZ UDPゴシック</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今井 伝憲</dc:creator>
  <cp:lastModifiedBy>上野 賢治</cp:lastModifiedBy>
  <cp:revision>47</cp:revision>
  <dcterms:created xsi:type="dcterms:W3CDTF">2025-01-17T07:27:28Z</dcterms:created>
  <dcterms:modified xsi:type="dcterms:W3CDTF">2026-07-08T12:46:35Z</dcterms:modified>
</cp:coreProperties>
</file>